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6"/>
  </p:notesMasterIdLst>
  <p:handoutMasterIdLst>
    <p:handoutMasterId r:id="rId17"/>
  </p:handoutMasterIdLst>
  <p:sldIdLst>
    <p:sldId id="324" r:id="rId2"/>
    <p:sldId id="325" r:id="rId3"/>
    <p:sldId id="326" r:id="rId4"/>
    <p:sldId id="327" r:id="rId5"/>
    <p:sldId id="329" r:id="rId6"/>
    <p:sldId id="330" r:id="rId7"/>
    <p:sldId id="331" r:id="rId8"/>
    <p:sldId id="332" r:id="rId9"/>
    <p:sldId id="333" r:id="rId10"/>
    <p:sldId id="335" r:id="rId11"/>
    <p:sldId id="336" r:id="rId12"/>
    <p:sldId id="337" r:id="rId13"/>
    <p:sldId id="338" r:id="rId14"/>
    <p:sldId id="352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3795">
          <p15:clr>
            <a:srgbClr val="A4A3A4"/>
          </p15:clr>
        </p15:guide>
        <p15:guide id="5" orient="horz">
          <p15:clr>
            <a:srgbClr val="A4A3A4"/>
          </p15:clr>
        </p15:guide>
        <p15:guide id="6">
          <p15:clr>
            <a:srgbClr val="A4A3A4"/>
          </p15:clr>
        </p15:guide>
        <p15:guide id="7" orient="horz" pos="3339">
          <p15:clr>
            <a:srgbClr val="A4A3A4"/>
          </p15:clr>
        </p15:guide>
        <p15:guide id="8" pos="4385">
          <p15:clr>
            <a:srgbClr val="A4A3A4"/>
          </p15:clr>
        </p15:guide>
        <p15:guide id="9" pos="41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okan N. Asokan" initials="ANA" lastIdx="4" clrIdx="0">
    <p:extLst/>
  </p:cmAuthor>
  <p:cmAuthor id="2" name="Jian Li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C03"/>
    <a:srgbClr val="A50082"/>
    <a:srgbClr val="FF7900"/>
    <a:srgbClr val="D2E0B5"/>
    <a:srgbClr val="C3D69B"/>
    <a:srgbClr val="9ACD32"/>
    <a:srgbClr val="698B22"/>
    <a:srgbClr val="A2CD5A"/>
    <a:srgbClr val="8F5303"/>
    <a:srgbClr val="834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67512" autoAdjust="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orient="horz" pos="4319"/>
        <p:guide orient="horz"/>
        <p:guide orient="horz" pos="3339"/>
        <p:guide pos="3840"/>
        <p:guide pos="3795"/>
        <p:guide/>
        <p:guide pos="4385"/>
        <p:guide pos="415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734B4-13E0-C64B-A5DB-64025F209C47}" type="datetime1">
              <a:rPr lang="fi-FI"/>
              <a:pPr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4E90-65A9-4841-98BE-554E12AAE96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07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8776087-92C0-C441-87BE-E2C73BFB03CD}" type="datetime1">
              <a:rPr lang="fi-FI"/>
              <a:pPr/>
              <a:t>12/10/17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53096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912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focus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provider,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who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see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queries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users.</a:t>
            </a:r>
          </a:p>
          <a:p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serious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scenarios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diagnosis</a:t>
            </a:r>
            <a:r>
              <a:rPr lang="zh-CN" altLang="en-US" dirty="0" smtClean="0"/>
              <a:t>.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149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609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achieves</a:t>
            </a:r>
            <a:r>
              <a:rPr lang="zh-CN" altLang="en-US" dirty="0" smtClean="0"/>
              <a:t> </a:t>
            </a:r>
            <a:r>
              <a:rPr lang="en-US" altLang="zh-CN" dirty="0" smtClean="0"/>
              <a:t>700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improvement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cryptoNets</a:t>
            </a:r>
            <a:r>
              <a:rPr lang="en-US" altLang="zh-CN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50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lot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posters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talks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today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learning.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r>
              <a:rPr lang="zh-CN" altLang="en-US" dirty="0" smtClean="0"/>
              <a:t> </a:t>
            </a:r>
            <a:r>
              <a:rPr lang="en-US" altLang="zh-CN" dirty="0" smtClean="0"/>
              <a:t>am</a:t>
            </a:r>
            <a:r>
              <a:rPr lang="zh-CN" altLang="en-US" dirty="0" smtClean="0"/>
              <a:t> </a:t>
            </a:r>
            <a:r>
              <a:rPr lang="en-US" altLang="zh-CN" dirty="0" smtClean="0"/>
              <a:t>sure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guys</a:t>
            </a:r>
            <a:r>
              <a:rPr lang="zh-CN" altLang="en-US" dirty="0" smtClean="0"/>
              <a:t> </a:t>
            </a:r>
            <a:r>
              <a:rPr lang="en-US" altLang="zh-CN" dirty="0" smtClean="0"/>
              <a:t>know</a:t>
            </a:r>
            <a:r>
              <a:rPr lang="zh-CN" altLang="en-US" dirty="0" smtClean="0"/>
              <a:t> </a:t>
            </a:r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evaluate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system.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400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did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pay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attention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privacy.</a:t>
            </a:r>
            <a:r>
              <a:rPr lang="zh-CN" altLang="en-US" dirty="0" smtClean="0"/>
              <a:t> </a:t>
            </a:r>
            <a:r>
              <a:rPr lang="en-US" altLang="zh-CN" dirty="0" smtClean="0"/>
              <a:t>i.e.,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6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pipeline.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…</a:t>
            </a:r>
          </a:p>
          <a:p>
            <a:r>
              <a:rPr lang="en-US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adversary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phase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pipeline.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191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owners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poison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integrity.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98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preprocessor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malicious,</a:t>
            </a:r>
            <a:r>
              <a:rPr lang="zh-CN" altLang="en-US" dirty="0" smtClean="0"/>
              <a:t> </a:t>
            </a:r>
            <a:r>
              <a:rPr lang="en-US" altLang="zh-CN" dirty="0" smtClean="0"/>
              <a:t>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poison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well,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also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whole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974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also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visible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trainer.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2785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provider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malicious?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talk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later.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38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clients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</a:t>
            </a:r>
            <a:r>
              <a:rPr lang="zh-CN" altLang="en-US" dirty="0" smtClean="0"/>
              <a:t>,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steal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model,</a:t>
            </a:r>
            <a:r>
              <a:rPr lang="zh-CN" altLang="en-US" dirty="0" smtClean="0"/>
              <a:t> </a:t>
            </a:r>
            <a:r>
              <a:rPr lang="en-US" altLang="zh-CN" dirty="0" smtClean="0"/>
              <a:t>evade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invert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queries.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80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316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ackground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2807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012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0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8164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6555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1" orient="horz" pos="180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  <p:sp>
        <p:nvSpPr>
          <p:cNvPr id="5" name="Slide Number Placeholder 8"/>
          <p:cNvSpPr txBox="1">
            <a:spLocks/>
          </p:cNvSpPr>
          <p:nvPr userDrawn="1"/>
        </p:nvSpPr>
        <p:spPr>
          <a:xfrm>
            <a:off x="10776520" y="6369136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9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  <p:sp>
        <p:nvSpPr>
          <p:cNvPr id="6" name="Slide Number Placeholder 8"/>
          <p:cNvSpPr txBox="1">
            <a:spLocks/>
          </p:cNvSpPr>
          <p:nvPr userDrawn="1"/>
        </p:nvSpPr>
        <p:spPr>
          <a:xfrm>
            <a:off x="10776520" y="6369136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1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Blue_Aal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8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3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3" r:id="rId7"/>
    <p:sldLayoutId id="2147483682" r:id="rId8"/>
    <p:sldLayoutId id="2147483685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proceedings.mlr.press/v48/gilad-bachrach16.pdf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verge.com/2016/3/24/11297050/tay-microsoft-chatbot-racist" TargetMode="External"/><Relationship Id="rId4" Type="http://schemas.openxmlformats.org/officeDocument/2006/relationships/hyperlink" Target="https://wikipedia.org/wiki/Naive_Bayes_spam_filtering%23Disadvantages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703.01106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2/323.pdf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mlr.press/v48/gilad-bachrach16.pdf" TargetMode="External"/><Relationship Id="rId4" Type="http://schemas.openxmlformats.org/officeDocument/2006/relationships/hyperlink" Target="http://ieeexplore.ieee.org/document/7958569" TargetMode="External"/><Relationship Id="rId5" Type="http://schemas.openxmlformats.org/officeDocument/2006/relationships/hyperlink" Target="https://eprint.iacr.org/2017/452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609.02943" TargetMode="External"/><Relationship Id="rId4" Type="http://schemas.openxmlformats.org/officeDocument/2006/relationships/hyperlink" Target="https://arxiv.org/abs/1705.07535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Privacy</a:t>
            </a:r>
            <a:r>
              <a:rPr lang="en-US" altLang="zh-CN" dirty="0" smtClean="0"/>
              <a:t>-preserving</a:t>
            </a:r>
            <a:r>
              <a:rPr lang="fi-FI" smtClean="0"/>
              <a:t> Machine </a:t>
            </a:r>
            <a:r>
              <a:rPr lang="fi-FI" dirty="0" smtClean="0"/>
              <a:t>Learning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24419" y="5013176"/>
            <a:ext cx="9215997" cy="792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Jian</a:t>
            </a:r>
            <a:r>
              <a:rPr lang="zh-CN" altLang="en-US" dirty="0"/>
              <a:t> </a:t>
            </a:r>
            <a:r>
              <a:rPr lang="en-US" altLang="zh-CN" dirty="0" smtClean="0"/>
              <a:t>Liu,</a:t>
            </a:r>
            <a:r>
              <a:rPr lang="zh-CN" altLang="en-US" dirty="0" smtClean="0"/>
              <a:t> </a:t>
            </a:r>
            <a:r>
              <a:rPr lang="en-US" altLang="zh-CN" dirty="0" smtClean="0"/>
              <a:t>Mika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Juuti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fi-FI" dirty="0" smtClean="0"/>
              <a:t>N. </a:t>
            </a:r>
            <a:r>
              <a:rPr lang="fi-FI" dirty="0" err="1" smtClean="0"/>
              <a:t>Asokan</a:t>
            </a:r>
            <a:r>
              <a:rPr lang="zh-CN" altLang="en-US" dirty="0" smtClean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Secure</a:t>
            </a:r>
            <a:r>
              <a:rPr lang="fi-FI" dirty="0" smtClean="0"/>
              <a:t> Systems Group, Aalto </a:t>
            </a:r>
            <a:r>
              <a:rPr lang="fi-FI" dirty="0" err="1" smtClean="0"/>
              <a:t>University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4579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F6C"/>
                </a:solidFill>
              </a:rPr>
              <a:t>Machine learning as a service (</a:t>
            </a:r>
            <a:r>
              <a:rPr lang="en-US" dirty="0" err="1">
                <a:solidFill>
                  <a:srgbClr val="002F6C"/>
                </a:solidFill>
              </a:rPr>
              <a:t>MLaaS</a:t>
            </a:r>
            <a:r>
              <a:rPr lang="en-US" dirty="0">
                <a:solidFill>
                  <a:srgbClr val="002F6C"/>
                </a:solidFill>
              </a:rPr>
              <a:t>)</a:t>
            </a:r>
            <a:endParaRPr lang="en-GB" dirty="0">
              <a:solidFill>
                <a:srgbClr val="002F6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EFD4B7-1CC6-864B-A72A-C978B70BBA9B}" type="slidenum">
              <a:rPr lang="fi-FI" smtClean="0"/>
              <a:pPr/>
              <a:t>10</a:t>
            </a:fld>
            <a:endParaRPr lang="fi-FI" dirty="0"/>
          </a:p>
        </p:txBody>
      </p:sp>
      <p:pic>
        <p:nvPicPr>
          <p:cNvPr id="20" name="Picture 19" descr="dev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268760"/>
            <a:ext cx="576064" cy="975447"/>
          </a:xfrm>
          <a:prstGeom prst="rect">
            <a:avLst/>
          </a:prstGeom>
        </p:spPr>
      </p:pic>
      <p:sp>
        <p:nvSpPr>
          <p:cNvPr id="21" name="Cloud 20"/>
          <p:cNvSpPr/>
          <p:nvPr/>
        </p:nvSpPr>
        <p:spPr>
          <a:xfrm>
            <a:off x="9264352" y="1340768"/>
            <a:ext cx="1152128" cy="93610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7002" y="2852936"/>
            <a:ext cx="22146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kern="1200" dirty="0" smtClean="0">
                <a:solidFill>
                  <a:srgbClr val="FF0000"/>
                </a:solidFill>
              </a:rPr>
              <a:t>redictions</a:t>
            </a:r>
            <a:endParaRPr lang="en-US" sz="3200" kern="12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3719737" y="3501007"/>
            <a:ext cx="4320479" cy="1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719736" y="2492896"/>
            <a:ext cx="4320480" cy="0"/>
          </a:xfrm>
          <a:prstGeom prst="straightConnector1">
            <a:avLst/>
          </a:prstGeom>
          <a:noFill/>
          <a:ln w="28575" cap="flat" cmpd="sng" algn="ctr">
            <a:solidFill>
              <a:srgbClr val="0C182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03912" y="1844824"/>
            <a:ext cx="1097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</a:t>
            </a:r>
            <a:r>
              <a:rPr lang="en-US" sz="3200" kern="1200" dirty="0" smtClean="0">
                <a:solidFill>
                  <a:srgbClr val="FF0000"/>
                </a:solidFill>
              </a:rPr>
              <a:t>nput</a:t>
            </a:r>
            <a:endParaRPr lang="en-US" sz="3200" kern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3832" y="4581128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</a:rPr>
              <a:t>violate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clients’ privacy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8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Oblivious Neural Networks (ONN)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1304229" cy="4003300"/>
          </a:xfrm>
          <a:prstGeom prst="rect">
            <a:avLst/>
          </a:prstGeom>
        </p:spPr>
        <p:txBody>
          <a:bodyPr/>
          <a:lstStyle/>
          <a:p>
            <a:r>
              <a:rPr lang="en-US" altLang="de-DE" sz="3200" dirty="0" smtClean="0"/>
              <a:t>Given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neural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network</a:t>
            </a:r>
            <a:r>
              <a:rPr lang="zh-CN" altLang="en-US" sz="3200" dirty="0" smtClean="0"/>
              <a:t>, </a:t>
            </a:r>
            <a:r>
              <a:rPr lang="en-US" altLang="zh-CN" sz="3200" dirty="0" smtClean="0"/>
              <a:t>is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it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possible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to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make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it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oblivious?</a:t>
            </a:r>
          </a:p>
          <a:p>
            <a:endParaRPr lang="en-US" altLang="de-DE" sz="3200" dirty="0" smtClean="0"/>
          </a:p>
          <a:p>
            <a:pPr marL="580500" lvl="1" indent="-342900"/>
            <a:r>
              <a:rPr lang="en-US" altLang="de-DE" sz="3200" dirty="0"/>
              <a:t>server learns nothing about clients' input; </a:t>
            </a:r>
            <a:endParaRPr lang="en-US" altLang="de-DE" sz="3200" dirty="0" smtClean="0"/>
          </a:p>
          <a:p>
            <a:pPr marL="580500" lvl="1" indent="-342900"/>
            <a:endParaRPr lang="en-US" altLang="de-DE" sz="3200" dirty="0"/>
          </a:p>
          <a:p>
            <a:pPr marL="580500" lvl="1" indent="-342900"/>
            <a:r>
              <a:rPr lang="en-US" altLang="de-DE" sz="3200" dirty="0"/>
              <a:t>clients learn nothing about the model. </a:t>
            </a:r>
          </a:p>
          <a:p>
            <a:pPr lvl="1" indent="0">
              <a:buNone/>
            </a:pPr>
            <a:endParaRPr lang="en-US" dirty="0"/>
          </a:p>
          <a:p>
            <a:r>
              <a:rPr lang="en-GB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326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/>
              <a:t>CryptoNets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2857402" y="584904"/>
            <a:ext cx="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35760" y="1836112"/>
            <a:ext cx="43924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FHE</a:t>
            </a:r>
            <a:r>
              <a:rPr lang="en-US" altLang="zh-CN" sz="3200" dirty="0" smtClean="0">
                <a:solidFill>
                  <a:srgbClr val="008000"/>
                </a:solidFill>
              </a:rPr>
              <a:t>-</a:t>
            </a:r>
            <a:r>
              <a:rPr lang="en-US" sz="3200" dirty="0" smtClean="0">
                <a:solidFill>
                  <a:srgbClr val="008000"/>
                </a:solidFill>
              </a:rPr>
              <a:t>encrypted </a:t>
            </a:r>
            <a:r>
              <a:rPr lang="en-US" sz="3200" dirty="0">
                <a:solidFill>
                  <a:srgbClr val="008000"/>
                </a:solidFill>
              </a:rPr>
              <a:t>input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497" y="2852936"/>
            <a:ext cx="50427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FHE</a:t>
            </a:r>
            <a:r>
              <a:rPr lang="en-US" altLang="zh-CN" sz="3200" dirty="0" smtClean="0">
                <a:solidFill>
                  <a:srgbClr val="008000"/>
                </a:solidFill>
              </a:rPr>
              <a:t>-</a:t>
            </a:r>
            <a:r>
              <a:rPr lang="en-US" sz="3200" dirty="0" smtClean="0">
                <a:solidFill>
                  <a:srgbClr val="008000"/>
                </a:solidFill>
              </a:rPr>
              <a:t>encrypted </a:t>
            </a:r>
            <a:r>
              <a:rPr lang="en-US" sz="3200" dirty="0">
                <a:solidFill>
                  <a:srgbClr val="008000"/>
                </a:solidFill>
              </a:rPr>
              <a:t>predictions</a:t>
            </a:r>
          </a:p>
        </p:txBody>
      </p:sp>
      <p:pic>
        <p:nvPicPr>
          <p:cNvPr id="19" name="Picture 18" descr="dev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268760"/>
            <a:ext cx="576064" cy="975447"/>
          </a:xfrm>
          <a:prstGeom prst="rect">
            <a:avLst/>
          </a:prstGeom>
        </p:spPr>
      </p:pic>
      <p:sp>
        <p:nvSpPr>
          <p:cNvPr id="20" name="Cloud 19"/>
          <p:cNvSpPr/>
          <p:nvPr/>
        </p:nvSpPr>
        <p:spPr>
          <a:xfrm>
            <a:off x="9264352" y="1340768"/>
            <a:ext cx="1152128" cy="93610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3719737" y="3501007"/>
            <a:ext cx="4320479" cy="1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719736" y="2492896"/>
            <a:ext cx="4320480" cy="0"/>
          </a:xfrm>
          <a:prstGeom prst="straightConnector1">
            <a:avLst/>
          </a:prstGeom>
          <a:noFill/>
          <a:ln w="28575" cap="flat" cmpd="sng" algn="ctr">
            <a:solidFill>
              <a:srgbClr val="0C182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2351584" y="6258798"/>
            <a:ext cx="9745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[GDLLNW16] </a:t>
            </a:r>
            <a:r>
              <a:rPr lang="fi-FI" sz="1600" dirty="0">
                <a:hlinkClick r:id="rId4"/>
              </a:rPr>
              <a:t>CryptoNets</a:t>
            </a:r>
            <a:r>
              <a:rPr lang="fi-FI" sz="1600" dirty="0"/>
              <a:t>, ICML 2016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71664" y="4420269"/>
            <a:ext cx="9073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zh-CN" sz="2800" dirty="0" smtClean="0">
                <a:solidFill>
                  <a:srgbClr val="008000"/>
                </a:solidFill>
              </a:rPr>
              <a:t>High</a:t>
            </a:r>
            <a:r>
              <a:rPr lang="zh-CN" altLang="en-US" sz="2800" dirty="0" smtClean="0">
                <a:solidFill>
                  <a:srgbClr val="008000"/>
                </a:solidFill>
              </a:rPr>
              <a:t> </a:t>
            </a:r>
            <a:r>
              <a:rPr lang="en-US" altLang="zh-CN" sz="2800" dirty="0" smtClean="0">
                <a:solidFill>
                  <a:srgbClr val="008000"/>
                </a:solidFill>
              </a:rPr>
              <a:t>throughput for batch queries from same client </a:t>
            </a:r>
          </a:p>
          <a:p>
            <a:pPr marL="457200" indent="-457200">
              <a:buFont typeface="Arial"/>
              <a:buChar char="•"/>
            </a:pPr>
            <a:r>
              <a:rPr lang="en-US" altLang="zh-CN" sz="2800" dirty="0">
                <a:solidFill>
                  <a:srgbClr val="FF0000"/>
                </a:solidFill>
              </a:rPr>
              <a:t>H</a:t>
            </a:r>
            <a:r>
              <a:rPr lang="en-US" altLang="zh-CN" sz="2800" dirty="0" smtClean="0">
                <a:solidFill>
                  <a:srgbClr val="FF0000"/>
                </a:solidFill>
              </a:rPr>
              <a:t>igh overhead for single queries: </a:t>
            </a:r>
            <a:r>
              <a:rPr lang="en-US" altLang="zh-CN" sz="2800" dirty="0">
                <a:solidFill>
                  <a:srgbClr val="FF0000"/>
                </a:solidFill>
              </a:rPr>
              <a:t>297.5s and 372MB</a:t>
            </a:r>
          </a:p>
          <a:p>
            <a:pPr marL="457200" indent="-457200">
              <a:buFont typeface="Arial"/>
              <a:buChar char="•"/>
            </a:pPr>
            <a:r>
              <a:rPr lang="en-US" altLang="zh-CN" sz="2800" dirty="0" smtClean="0">
                <a:solidFill>
                  <a:srgbClr val="FF0000"/>
                </a:solidFill>
              </a:rPr>
              <a:t>Only supports </a:t>
            </a:r>
            <a:r>
              <a:rPr lang="en-US" altLang="zh-CN" sz="2800" dirty="0">
                <a:solidFill>
                  <a:srgbClr val="FF0000"/>
                </a:solidFill>
              </a:rPr>
              <a:t>low-degree polynomials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2026" y="5007544"/>
            <a:ext cx="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97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MiniONN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4655840" y="1908120"/>
            <a:ext cx="25575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Blinded</a:t>
            </a:r>
            <a:r>
              <a:rPr lang="zh-CN" altLang="en-US" sz="3200" dirty="0" smtClean="0">
                <a:solidFill>
                  <a:srgbClr val="008000"/>
                </a:solidFill>
              </a:rPr>
              <a:t> </a:t>
            </a:r>
            <a:r>
              <a:rPr lang="en-US" altLang="zh-CN" sz="3200" dirty="0" smtClean="0">
                <a:solidFill>
                  <a:srgbClr val="008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nput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1784" y="3492296"/>
            <a:ext cx="36521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Blinded</a:t>
            </a:r>
            <a:r>
              <a:rPr lang="zh-CN" alt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predictions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3641103" y="2852936"/>
            <a:ext cx="4543129" cy="611386"/>
          </a:xfrm>
          <a:prstGeom prst="leftRightArrow">
            <a:avLst/>
          </a:prstGeom>
          <a:solidFill>
            <a:schemeClr val="accent2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2439988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rgbClr val="FFFFFF"/>
                </a:solidFill>
              </a:rPr>
              <a:t>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blivious</a:t>
            </a:r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 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protocols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27648" y="5005625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/>
            <a:r>
              <a:rPr lang="en-US" altLang="zh-CN" sz="2800" b="1" i="1" dirty="0" smtClean="0"/>
              <a:t>Lightweight</a:t>
            </a:r>
            <a:r>
              <a:rPr lang="zh-CN" altLang="en-US" sz="2800" b="1" i="1" dirty="0" smtClean="0"/>
              <a:t> </a:t>
            </a:r>
            <a:r>
              <a:rPr lang="en-US" altLang="zh-CN" sz="2800" b="1" i="1" dirty="0" smtClean="0"/>
              <a:t>primitives: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altLang="zh-CN" sz="2800" dirty="0" smtClean="0"/>
              <a:t>Additively</a:t>
            </a:r>
            <a:r>
              <a:rPr lang="zh-CN" altLang="en-US" sz="2800" dirty="0" smtClean="0"/>
              <a:t> </a:t>
            </a:r>
            <a:r>
              <a:rPr lang="en-US" altLang="zh-CN" sz="2800" dirty="0" err="1" smtClean="0"/>
              <a:t>homomorphic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encryption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(with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SIMD)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altLang="zh-CN" sz="2800" dirty="0" smtClean="0"/>
              <a:t>Secure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two-party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computation</a:t>
            </a:r>
            <a:endParaRPr lang="en-US" altLang="zh-CN" sz="2800" dirty="0"/>
          </a:p>
        </p:txBody>
      </p:sp>
      <p:pic>
        <p:nvPicPr>
          <p:cNvPr id="18" name="Picture 17" descr="devic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268760"/>
            <a:ext cx="576064" cy="975447"/>
          </a:xfrm>
          <a:prstGeom prst="rect">
            <a:avLst/>
          </a:prstGeom>
        </p:spPr>
      </p:pic>
      <p:sp>
        <p:nvSpPr>
          <p:cNvPr id="19" name="Cloud 18"/>
          <p:cNvSpPr/>
          <p:nvPr/>
        </p:nvSpPr>
        <p:spPr>
          <a:xfrm>
            <a:off x="9264352" y="1340768"/>
            <a:ext cx="1152128" cy="93610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719737" y="4077071"/>
            <a:ext cx="4320479" cy="1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719736" y="2492896"/>
            <a:ext cx="4320480" cy="0"/>
          </a:xfrm>
          <a:prstGeom prst="straightConnector1">
            <a:avLst/>
          </a:prstGeom>
          <a:noFill/>
          <a:ln w="28575" cap="flat" cmpd="sng" algn="ctr">
            <a:solidFill>
              <a:srgbClr val="0C18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9934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(for single queries)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6267"/>
              </p:ext>
            </p:extLst>
          </p:nvPr>
        </p:nvGraphicFramePr>
        <p:xfrm>
          <a:off x="335360" y="2042624"/>
          <a:ext cx="11593289" cy="303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27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34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5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577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Model</a:t>
                      </a:r>
                      <a:r>
                        <a:rPr lang="zh-CN" altLang="en-US" sz="3600" dirty="0" smtClean="0"/>
                        <a:t> </a:t>
                      </a:r>
                      <a:endParaRPr lang="en-US" sz="36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Latency</a:t>
                      </a:r>
                      <a:r>
                        <a:rPr lang="zh-CN" altLang="en-US" sz="3600" dirty="0" smtClean="0"/>
                        <a:t> </a:t>
                      </a:r>
                      <a:r>
                        <a:rPr lang="en-US" altLang="zh-CN" sz="3600" dirty="0" smtClean="0"/>
                        <a:t>(s)</a:t>
                      </a:r>
                      <a:endParaRPr lang="en-US" sz="36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Msg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altLang="zh-CN" sz="3600" dirty="0" smtClean="0"/>
                        <a:t>sizes</a:t>
                      </a:r>
                      <a:r>
                        <a:rPr lang="zh-CN" altLang="en-US" sz="3600" dirty="0" smtClean="0"/>
                        <a:t> </a:t>
                      </a:r>
                      <a:r>
                        <a:rPr lang="en-US" altLang="zh-CN" sz="3600" dirty="0" smtClean="0"/>
                        <a:t>(MB)</a:t>
                      </a:r>
                      <a:endParaRPr lang="en-US" sz="36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Accuracy</a:t>
                      </a:r>
                      <a:r>
                        <a:rPr lang="zh-CN" altLang="en-US" sz="3600" dirty="0" smtClean="0"/>
                        <a:t> </a:t>
                      </a:r>
                      <a:r>
                        <a:rPr lang="en-US" altLang="zh-CN" sz="3600" dirty="0" smtClean="0"/>
                        <a:t>%</a:t>
                      </a:r>
                      <a:endParaRPr lang="en-US" sz="36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02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MNIST/Square</a:t>
                      </a:r>
                      <a:endParaRPr lang="en-US" sz="24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00B050"/>
                          </a:solidFill>
                        </a:rPr>
                        <a:t>0.4</a:t>
                      </a:r>
                      <a:r>
                        <a:rPr lang="en-US" sz="3200" baseline="0" dirty="0" smtClean="0">
                          <a:solidFill>
                            <a:srgbClr val="00B050"/>
                          </a:solidFill>
                        </a:rPr>
                        <a:t> (+ </a:t>
                      </a:r>
                      <a:r>
                        <a:rPr lang="en-US" sz="3200" dirty="0" smtClean="0">
                          <a:solidFill>
                            <a:srgbClr val="00B050"/>
                          </a:solidFill>
                        </a:rPr>
                        <a:t>0.88)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>
                          <a:solidFill>
                            <a:schemeClr val="accent2"/>
                          </a:solidFill>
                        </a:rPr>
                        <a:t>44</a:t>
                      </a:r>
                      <a:r>
                        <a:rPr lang="en-US" altLang="zh-CN" sz="3200" baseline="0" dirty="0" smtClean="0">
                          <a:solidFill>
                            <a:schemeClr val="accent2"/>
                          </a:solidFill>
                        </a:rPr>
                        <a:t> (+ </a:t>
                      </a:r>
                      <a:r>
                        <a:rPr lang="en-US" sz="3200" dirty="0" smtClean="0">
                          <a:solidFill>
                            <a:schemeClr val="accent2"/>
                          </a:solidFill>
                        </a:rPr>
                        <a:t>3.6)</a:t>
                      </a:r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98.95</a:t>
                      </a:r>
                      <a:endParaRPr lang="en-US" sz="32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902">
                <a:tc>
                  <a:txBody>
                    <a:bodyPr/>
                    <a:lstStyle/>
                    <a:p>
                      <a:pPr marL="0" marR="0" indent="0" algn="ct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CIFAR-10/</a:t>
                      </a:r>
                      <a:r>
                        <a:rPr lang="en-US" altLang="zh-CN" sz="2400" dirty="0" err="1" smtClean="0"/>
                        <a:t>ReLU</a:t>
                      </a:r>
                      <a:endParaRPr lang="en-US" sz="2400" dirty="0" smtClean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472</a:t>
                      </a:r>
                      <a:r>
                        <a:rPr lang="en-US" sz="3200" baseline="0" dirty="0" smtClean="0"/>
                        <a:t> (</a:t>
                      </a:r>
                      <a:r>
                        <a:rPr lang="en-US" sz="3200" dirty="0" smtClean="0"/>
                        <a:t>+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altLang="zh-CN" sz="3200" dirty="0" smtClean="0"/>
                        <a:t>72)</a:t>
                      </a:r>
                      <a:endParaRPr lang="en-US" sz="3200" dirty="0" smtClean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6226</a:t>
                      </a:r>
                      <a:r>
                        <a:rPr lang="en-US" sz="3200" baseline="0" dirty="0" smtClean="0"/>
                        <a:t> (+ </a:t>
                      </a:r>
                      <a:r>
                        <a:rPr lang="en-US" sz="3200" dirty="0" smtClean="0"/>
                        <a:t>3046)</a:t>
                      </a:r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81.61</a:t>
                      </a:r>
                      <a:endParaRPr lang="en-US" sz="3200" dirty="0" smtClean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83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PTB/Sigmoid</a:t>
                      </a:r>
                      <a:endParaRPr lang="en-US" sz="24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4.39 (+</a:t>
                      </a:r>
                      <a:r>
                        <a:rPr lang="en-US" altLang="zh-CN" sz="3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13.9)</a:t>
                      </a:r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14617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 smtClean="0"/>
                        <a:t>474</a:t>
                      </a:r>
                      <a:r>
                        <a:rPr lang="en-US" altLang="zh-CN" sz="3200" baseline="0" dirty="0"/>
                        <a:t> </a:t>
                      </a:r>
                      <a:r>
                        <a:rPr lang="en-US" altLang="zh-CN" sz="3200" baseline="0" dirty="0" smtClean="0"/>
                        <a:t>(+ </a:t>
                      </a:r>
                      <a:r>
                        <a:rPr lang="en-US" sz="3200" dirty="0" smtClean="0"/>
                        <a:t>86.7)</a:t>
                      </a:r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120/114.5</a:t>
                      </a:r>
                    </a:p>
                    <a:p>
                      <a:pPr algn="ctr"/>
                      <a:r>
                        <a:rPr lang="en-US" sz="2000" dirty="0" smtClean="0"/>
                        <a:t>(perplexity)</a:t>
                      </a:r>
                      <a:endParaRPr lang="en-US" sz="2000" dirty="0"/>
                    </a:p>
                  </a:txBody>
                  <a:tcPr marL="91438" marR="91438" marT="45706" marB="4570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31704" y="5661248"/>
            <a:ext cx="410569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Pre-computation time in </a:t>
            </a:r>
            <a:r>
              <a:rPr lang="en-US" altLang="zh-CN" sz="2000" dirty="0" smtClean="0"/>
              <a:t>parenthesis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How do you evaluate ML-based systems?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/>
              <a:t>Effectiveness</a:t>
            </a:r>
            <a:r>
              <a:rPr lang="fi-FI" dirty="0" smtClean="0"/>
              <a:t> of </a:t>
            </a:r>
            <a:r>
              <a:rPr lang="fi-FI" dirty="0" err="1" smtClean="0"/>
              <a:t>inference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accent1"/>
                </a:solidFill>
              </a:rPr>
              <a:t>accuracy/score</a:t>
            </a:r>
            <a:r>
              <a:rPr lang="fi-FI" dirty="0" smtClean="0"/>
              <a:t> measures on held-out test set?</a:t>
            </a:r>
          </a:p>
          <a:p>
            <a:endParaRPr lang="fi-FI" dirty="0"/>
          </a:p>
          <a:p>
            <a:r>
              <a:rPr lang="fi-FI" dirty="0" smtClean="0"/>
              <a:t>Performance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accent1"/>
                </a:solidFill>
              </a:rPr>
              <a:t>inference speed </a:t>
            </a:r>
            <a:r>
              <a:rPr lang="fi-FI" dirty="0" smtClean="0"/>
              <a:t>and </a:t>
            </a:r>
            <a:r>
              <a:rPr lang="fi-FI" dirty="0" smtClean="0">
                <a:solidFill>
                  <a:schemeClr val="accent1"/>
                </a:solidFill>
              </a:rPr>
              <a:t>memory</a:t>
            </a:r>
            <a:r>
              <a:rPr lang="fi-FI" dirty="0" smtClean="0"/>
              <a:t> consumption?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 smtClean="0"/>
              <a:t>Hardware/software requirements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/>
              <a:t>e</a:t>
            </a:r>
            <a:r>
              <a:rPr lang="fi-FI" dirty="0" smtClean="0"/>
              <a:t>.g. </a:t>
            </a:r>
            <a:r>
              <a:rPr lang="fi-FI" dirty="0" smtClean="0">
                <a:solidFill>
                  <a:schemeClr val="accent1"/>
                </a:solidFill>
              </a:rPr>
              <a:t>memory/processor</a:t>
            </a:r>
            <a:r>
              <a:rPr lang="fi-FI" dirty="0" smtClean="0"/>
              <a:t> limitations, or specific </a:t>
            </a:r>
            <a:r>
              <a:rPr lang="fi-FI" dirty="0" smtClean="0">
                <a:solidFill>
                  <a:schemeClr val="accent1"/>
                </a:solidFill>
              </a:rPr>
              <a:t>software library</a:t>
            </a:r>
            <a:r>
              <a:rPr lang="fi-FI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011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Security &amp; Privacy?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6000" dirty="0" err="1" smtClean="0"/>
              <a:t>Meeting</a:t>
            </a:r>
            <a:r>
              <a:rPr lang="fi-FI" sz="6000" dirty="0" smtClean="0"/>
              <a:t> </a:t>
            </a:r>
            <a:r>
              <a:rPr lang="fi-FI" sz="6000" dirty="0" err="1" smtClean="0"/>
              <a:t>requirements</a:t>
            </a:r>
            <a:r>
              <a:rPr lang="fi-FI" sz="6000" dirty="0" smtClean="0"/>
              <a:t> in </a:t>
            </a:r>
            <a:r>
              <a:rPr lang="fi-FI" sz="6000" dirty="0" err="1" smtClean="0"/>
              <a:t>the</a:t>
            </a:r>
            <a:r>
              <a:rPr lang="fi-FI" sz="6000" dirty="0" smtClean="0"/>
              <a:t> </a:t>
            </a:r>
            <a:r>
              <a:rPr lang="fi-FI" sz="6000" dirty="0" err="1" smtClean="0"/>
              <a:t>presence</a:t>
            </a:r>
            <a:r>
              <a:rPr lang="fi-FI" sz="6000" dirty="0" smtClean="0"/>
              <a:t> of an </a:t>
            </a:r>
            <a:r>
              <a:rPr lang="fi-FI" sz="6000" dirty="0" err="1" smtClean="0">
                <a:solidFill>
                  <a:srgbClr val="FF0000"/>
                </a:solidFill>
              </a:rPr>
              <a:t>adversary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i-FI" dirty="0">
              <a:ea typeface="ＭＳ Ｐゴシック" charset="0"/>
            </a:endParaRPr>
          </a:p>
        </p:txBody>
      </p:sp>
      <p:pic>
        <p:nvPicPr>
          <p:cNvPr id="5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3602555"/>
            <a:ext cx="674600" cy="67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98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836176"/>
          </a:xfrm>
        </p:spPr>
        <p:txBody>
          <a:bodyPr/>
          <a:lstStyle/>
          <a:p>
            <a:r>
              <a:rPr lang="fi-FI" dirty="0" smtClean="0"/>
              <a:t>Machine learning pipeline</a:t>
            </a:r>
            <a:endParaRPr lang="fi-FI" dirty="0"/>
          </a:p>
        </p:txBody>
      </p:sp>
      <p:grpSp>
        <p:nvGrpSpPr>
          <p:cNvPr id="20" name="Group 19"/>
          <p:cNvGrpSpPr/>
          <p:nvPr/>
        </p:nvGrpSpPr>
        <p:grpSpPr>
          <a:xfrm>
            <a:off x="263352" y="5733256"/>
            <a:ext cx="2015198" cy="663230"/>
            <a:chOff x="624418" y="4319227"/>
            <a:chExt cx="2015198" cy="663230"/>
          </a:xfrm>
        </p:grpSpPr>
        <p:sp>
          <p:nvSpPr>
            <p:cNvPr id="16" name="Oval 15"/>
            <p:cNvSpPr/>
            <p:nvPr/>
          </p:nvSpPr>
          <p:spPr>
            <a:xfrm>
              <a:off x="624418" y="4365104"/>
              <a:ext cx="214997" cy="21602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11312" y="4319227"/>
              <a:ext cx="140415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sz="2000" b="1" dirty="0" smtClean="0"/>
                <a:t>entities</a:t>
              </a:r>
              <a:endParaRPr lang="fi-FI" sz="20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4418" y="4715970"/>
              <a:ext cx="214997" cy="22519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3432" y="4674680"/>
              <a:ext cx="165618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sz="2000" b="1" dirty="0" smtClean="0"/>
                <a:t>components</a:t>
              </a:r>
              <a:endParaRPr lang="fi-FI" sz="20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1344" y="5287498"/>
            <a:ext cx="2232248" cy="1367453"/>
            <a:chOff x="191344" y="4725843"/>
            <a:chExt cx="2232248" cy="1367453"/>
          </a:xfrm>
        </p:grpSpPr>
        <p:sp>
          <p:nvSpPr>
            <p:cNvPr id="21" name="Rectangle 20"/>
            <p:cNvSpPr/>
            <p:nvPr/>
          </p:nvSpPr>
          <p:spPr>
            <a:xfrm>
              <a:off x="191344" y="4725843"/>
              <a:ext cx="2232248" cy="1367453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3352" y="4797152"/>
              <a:ext cx="187220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sz="2000" b="1" i="1" dirty="0" smtClean="0"/>
                <a:t>Legend</a:t>
              </a:r>
              <a:endParaRPr lang="fi-FI" sz="2000" b="1" i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0850" y="1609830"/>
            <a:ext cx="11324285" cy="2232248"/>
            <a:chOff x="478349" y="1412776"/>
            <a:chExt cx="11324285" cy="2232248"/>
          </a:xfrm>
        </p:grpSpPr>
        <p:sp>
          <p:nvSpPr>
            <p:cNvPr id="46" name="Rectangle 45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7" name="Oval 46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8" name="Oval 47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9" name="Oval 48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0" name="Oval 49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1" name="Oval 50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3" name="Oval 52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4" name="Oval 53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Inference Service Provider</a:t>
              </a:r>
              <a:endParaRPr lang="fi-FI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2" name="Oval 61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3" name="Oval 62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4" name="Oval 63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5" name="Oval 64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6" name="Oval 65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67" name="Straight Arrow Connector 66"/>
            <p:cNvCxnSpPr>
              <a:stCxn id="47" idx="6"/>
              <a:endCxn id="54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48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9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50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51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53" idx="6"/>
              <a:endCxn id="54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4" name="Right Arrow 83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5" name="Right Arrow 84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86" name="Straight Arrow Connector 85"/>
            <p:cNvCxnSpPr>
              <a:stCxn id="60" idx="2"/>
              <a:endCxn id="59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376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1. </a:t>
            </a:r>
            <a:r>
              <a:rPr lang="fi-FI" dirty="0"/>
              <a:t>	</a:t>
            </a:r>
            <a:r>
              <a:rPr lang="fi-FI" dirty="0" smtClean="0"/>
              <a:t>Malicious data owners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50434" y="5949280"/>
            <a:ext cx="10943165" cy="792088"/>
          </a:xfrm>
        </p:spPr>
        <p:txBody>
          <a:bodyPr/>
          <a:lstStyle/>
          <a:p>
            <a:r>
              <a:rPr lang="fi-FI" b="0" dirty="0" smtClean="0"/>
              <a:t>[1] </a:t>
            </a:r>
            <a:r>
              <a:rPr lang="fi-FI" b="0" dirty="0" smtClean="0">
                <a:hlinkClick r:id="rId3"/>
              </a:rPr>
              <a:t>https://www.theverge.com/2016/3/24/11297050/tay-microsoft-chatbot-racist</a:t>
            </a:r>
            <a:endParaRPr lang="fi-FI" b="0" dirty="0" smtClean="0"/>
          </a:p>
          <a:p>
            <a:r>
              <a:rPr lang="fi-FI" b="0" dirty="0" smtClean="0"/>
              <a:t>[2] </a:t>
            </a:r>
            <a:r>
              <a:rPr lang="fi-FI" b="0" dirty="0" smtClean="0">
                <a:hlinkClick r:id="rId4"/>
              </a:rPr>
              <a:t>https://wikipedia.org/wiki/Naive_Bayes_spam_filtering#Disadvantages</a:t>
            </a:r>
            <a:endParaRPr lang="fi-FI" b="0" dirty="0" smtClean="0"/>
          </a:p>
          <a:p>
            <a:endParaRPr lang="fi-FI" b="0" dirty="0" smtClean="0"/>
          </a:p>
          <a:p>
            <a:endParaRPr lang="fi-FI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i-FI" dirty="0">
              <a:ea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4419" y="3933056"/>
          <a:ext cx="10296117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0" dirty="0" smtClean="0"/>
                        <a:t>Attack target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Risk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Remedies</a:t>
                      </a:r>
                      <a:endParaRPr lang="fi-FI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integrity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Data 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poisoning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 [1,</a:t>
                      </a:r>
                      <a:r>
                        <a:rPr lang="zh-CN" altLang="en-US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2]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Access control</a:t>
                      </a:r>
                    </a:p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Robust estimators</a:t>
                      </a:r>
                    </a:p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Active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learning (human-in-the-loop learning)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Outlier removal / normality models</a:t>
                      </a:r>
                      <a:endParaRPr lang="fi-FI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369314" y="1124744"/>
            <a:ext cx="11324285" cy="2232248"/>
            <a:chOff x="478349" y="1412776"/>
            <a:chExt cx="11324285" cy="2232248"/>
          </a:xfrm>
        </p:grpSpPr>
        <p:sp>
          <p:nvSpPr>
            <p:cNvPr id="73" name="Rectangle 72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4" name="Oval 73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5" name="Oval 74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6" name="Oval 75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7" name="Oval 76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8" name="Oval 77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9" name="Oval 78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0" name="Oval 79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Inference Service Provider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5" name="Oval 84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6" name="Oval 85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7" name="Oval 86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8" name="Oval 87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9" name="Oval 88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90" name="Straight Arrow Connector 89"/>
            <p:cNvCxnSpPr>
              <a:stCxn id="74" idx="6"/>
              <a:endCxn id="80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5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76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77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78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79" idx="6"/>
              <a:endCxn id="80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98" name="Right Arrow 97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9" name="Right Arrow 98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0" name="Right Arrow 99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01" name="Straight Arrow Connector 100"/>
            <p:cNvCxnSpPr>
              <a:stCxn id="84" idx="2"/>
              <a:endCxn id="83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7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4" y="1456303"/>
            <a:ext cx="269348" cy="2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88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</a:t>
            </a:r>
            <a:r>
              <a:rPr lang="fi-FI" dirty="0" smtClean="0"/>
              <a:t>. </a:t>
            </a:r>
            <a:r>
              <a:rPr lang="fi-FI" dirty="0"/>
              <a:t>	</a:t>
            </a:r>
            <a:r>
              <a:rPr lang="fi-FI" dirty="0" smtClean="0"/>
              <a:t>Malicious pre-processor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i-FI" dirty="0">
              <a:ea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04055"/>
              </p:ext>
            </p:extLst>
          </p:nvPr>
        </p:nvGraphicFramePr>
        <p:xfrm>
          <a:off x="624419" y="3573016"/>
          <a:ext cx="10296117" cy="247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0" dirty="0" smtClean="0"/>
                        <a:t>Attack target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Risk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Remedies</a:t>
                      </a:r>
                      <a:endParaRPr lang="fi-FI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integrity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Data poisoning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Access control</a:t>
                      </a:r>
                    </a:p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Robust estimators</a:t>
                      </a:r>
                    </a:p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Active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learning (human-in-the-loop learning)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Outlier removal / normality models</a:t>
                      </a:r>
                      <a:endParaRPr lang="fi-FI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Training data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confidentiality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Unauthorized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data use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(e.g. profiling)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Adding noise (e.g. differential privacy) 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[1]</a:t>
                      </a:r>
                      <a:endParaRPr lang="fi-FI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Oblivious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a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ggregation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(e.g., homomorphic encryption) </a:t>
                      </a:r>
                      <a:endParaRPr lang="fi-FI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69314" y="1124744"/>
            <a:ext cx="11324285" cy="2232248"/>
            <a:chOff x="478349" y="1412776"/>
            <a:chExt cx="11324285" cy="2232248"/>
          </a:xfrm>
        </p:grpSpPr>
        <p:sp>
          <p:nvSpPr>
            <p:cNvPr id="43" name="Rectangle 42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4" name="Oval 43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5" name="Oval 44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6" name="Oval 45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7" name="Oval 46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8" name="Oval 47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9" name="Oval 48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0" name="Oval 49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Inference Service Provider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5" name="Oval 54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6" name="Oval 55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7" name="Oval 56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8" name="Oval 57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9" name="Oval 58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60" name="Straight Arrow Connector 59"/>
            <p:cNvCxnSpPr>
              <a:stCxn id="44" idx="6"/>
              <a:endCxn id="50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5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6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7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48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49" idx="6"/>
              <a:endCxn id="50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68" name="Right Arrow 67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71" name="Straight Arrow Connector 70"/>
            <p:cNvCxnSpPr>
              <a:stCxn id="54" idx="2"/>
              <a:endCxn id="53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551384" y="6309320"/>
            <a:ext cx="100811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/>
              <a:t>[1] </a:t>
            </a:r>
            <a:r>
              <a:rPr lang="fi-FI" sz="2000" dirty="0" smtClean="0">
                <a:hlinkClick r:id="rId3"/>
              </a:rPr>
              <a:t>Heikkila et al. ”Differentially Private Bayesian Learning on Distributed Data”</a:t>
            </a:r>
            <a:r>
              <a:rPr lang="fi-FI" sz="2000" dirty="0" smtClean="0"/>
              <a:t>, NIPS’17</a:t>
            </a:r>
            <a:endParaRPr lang="fi-FI" sz="2000" dirty="0"/>
          </a:p>
        </p:txBody>
      </p:sp>
      <p:pic>
        <p:nvPicPr>
          <p:cNvPr id="37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85" y="1374027"/>
            <a:ext cx="269348" cy="2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7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</a:t>
            </a:r>
            <a:r>
              <a:rPr lang="fi-FI" dirty="0"/>
              <a:t>	</a:t>
            </a:r>
            <a:r>
              <a:rPr lang="fi-FI" dirty="0" smtClean="0"/>
              <a:t>Malicious model trainer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i-FI" dirty="0">
              <a:ea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4418" y="4293096"/>
          <a:ext cx="10440133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0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12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418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0" dirty="0" smtClean="0"/>
                        <a:t>Attack target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Risk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Remedies</a:t>
                      </a:r>
                      <a:endParaRPr lang="fi-FI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Training data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confidentiality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Unauthorized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data use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(e.g. profiling)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Oblivious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training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(</a:t>
                      </a:r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learning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with </a:t>
                      </a:r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encrypted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data)</a:t>
                      </a:r>
                      <a:r>
                        <a:rPr lang="zh-CN" altLang="en-US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altLang="zh-CN" b="0" dirty="0" smtClean="0">
                          <a:solidFill>
                            <a:schemeClr val="accent2"/>
                          </a:solidFill>
                        </a:rPr>
                        <a:t>[1]</a:t>
                      </a:r>
                      <a:endParaRPr lang="fi-FI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69314" y="1124744"/>
            <a:ext cx="11324285" cy="2232248"/>
            <a:chOff x="478349" y="1412776"/>
            <a:chExt cx="11324285" cy="2232248"/>
          </a:xfrm>
        </p:grpSpPr>
        <p:sp>
          <p:nvSpPr>
            <p:cNvPr id="8" name="Rectangle 7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Oval 8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Oval 9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Oval 10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Oval 11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Oval 12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Oval 13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Oval 14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Inference Service Provider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Oval 19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Oval 20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Oval 21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Oval 22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Oval 23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5" name="Straight Arrow Connector 24"/>
            <p:cNvCxnSpPr>
              <a:stCxn id="9" idx="6"/>
              <a:endCxn id="15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0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1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2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3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4" idx="6"/>
              <a:endCxn id="15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6" name="Straight Arrow Connector 35"/>
            <p:cNvCxnSpPr>
              <a:stCxn id="19" idx="2"/>
              <a:endCxn id="18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51384" y="6309320"/>
            <a:ext cx="849591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/>
              <a:t>[1] </a:t>
            </a:r>
            <a:r>
              <a:rPr lang="fi-FI" sz="2000" dirty="0" smtClean="0">
                <a:hlinkClick r:id="rId3"/>
              </a:rPr>
              <a:t>Graepel et al. “ML Confidential</a:t>
            </a:r>
            <a:r>
              <a:rPr lang="fi-FI" sz="2000" dirty="0" smtClean="0"/>
              <a:t>”, ICISC’12 </a:t>
            </a:r>
            <a:endParaRPr lang="fi-FI" sz="2000" dirty="0"/>
          </a:p>
        </p:txBody>
      </p:sp>
      <p:pic>
        <p:nvPicPr>
          <p:cNvPr id="39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27" y="1352001"/>
            <a:ext cx="269348" cy="2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30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4</a:t>
            </a:r>
            <a:r>
              <a:rPr lang="fi-FI" dirty="0" smtClean="0"/>
              <a:t>. </a:t>
            </a:r>
            <a:r>
              <a:rPr lang="fi-FI" dirty="0"/>
              <a:t>	</a:t>
            </a:r>
            <a:r>
              <a:rPr lang="fi-FI" dirty="0" err="1" smtClean="0"/>
              <a:t>Malicious</a:t>
            </a:r>
            <a:r>
              <a:rPr lang="fi-FI" dirty="0" smtClean="0"/>
              <a:t> </a:t>
            </a:r>
            <a:r>
              <a:rPr lang="fi-FI" dirty="0" err="1" smtClean="0"/>
              <a:t>inference</a:t>
            </a:r>
            <a:r>
              <a:rPr lang="zh-CN" altLang="en-US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provider</a:t>
            </a:r>
            <a:endParaRPr lang="fi-F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4419" y="4293096"/>
          <a:ext cx="10296117" cy="128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0" dirty="0" smtClean="0"/>
                        <a:t>Attack target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Risk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Remedies</a:t>
                      </a:r>
                      <a:endParaRPr lang="fi-FI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Inference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queries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/</a:t>
                      </a: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results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(</a:t>
                      </a: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confidentiality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Unauthorized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data use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(e.g. profiling)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Oblivious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dirty="0" err="1" smtClean="0">
                          <a:solidFill>
                            <a:schemeClr val="accent2"/>
                          </a:solidFill>
                        </a:rPr>
                        <a:t>inference</a:t>
                      </a: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[1,2,3]</a:t>
                      </a:r>
                      <a:endParaRPr lang="fi-FI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3347" y="5791200"/>
            <a:ext cx="849591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/>
              <a:t>[1</a:t>
            </a:r>
            <a:r>
              <a:rPr lang="fi-FI" sz="2000" dirty="0" smtClean="0"/>
              <a:t>] </a:t>
            </a:r>
            <a:r>
              <a:rPr lang="fi-FI" sz="2000" dirty="0" smtClean="0">
                <a:hlinkClick r:id="rId3"/>
              </a:rPr>
              <a:t>Gilad-Bachrach et al. “CryptoNets”</a:t>
            </a:r>
            <a:r>
              <a:rPr lang="fi-FI" sz="2000" dirty="0" smtClean="0"/>
              <a:t>, ICML’16</a:t>
            </a:r>
          </a:p>
          <a:p>
            <a:r>
              <a:rPr lang="fi-FI" sz="2000" dirty="0" smtClean="0"/>
              <a:t>[2] </a:t>
            </a:r>
            <a:r>
              <a:rPr lang="fi-FI" sz="2000" dirty="0" smtClean="0">
                <a:hlinkClick r:id="rId4"/>
              </a:rPr>
              <a:t>Mohassel et al. “SecureML”</a:t>
            </a:r>
            <a:r>
              <a:rPr lang="fi-FI" sz="2000" dirty="0" smtClean="0"/>
              <a:t>, IEEE S&amp;P’17</a:t>
            </a:r>
          </a:p>
          <a:p>
            <a:r>
              <a:rPr lang="fi-FI" sz="2000" dirty="0" smtClean="0"/>
              <a:t>[3] </a:t>
            </a:r>
            <a:r>
              <a:rPr lang="fi-FI" sz="2000" dirty="0" smtClean="0">
                <a:hlinkClick r:id="rId5"/>
              </a:rPr>
              <a:t>Liu et al. “MiniONN”</a:t>
            </a:r>
            <a:r>
              <a:rPr lang="fi-FI" sz="2000" dirty="0" smtClean="0"/>
              <a:t>, ACM CCS’17</a:t>
            </a:r>
            <a:endParaRPr lang="fi-FI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369314" y="1124744"/>
            <a:ext cx="11324285" cy="2232248"/>
            <a:chOff x="478349" y="1412776"/>
            <a:chExt cx="11324285" cy="2232248"/>
          </a:xfrm>
        </p:grpSpPr>
        <p:sp>
          <p:nvSpPr>
            <p:cNvPr id="9" name="Rectangle 8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Oval 9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Oval 10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Oval 11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Oval 12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Oval 13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Oval 14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Oval 15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Inference Service Provider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Oval 20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Oval 21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Oval 22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Oval 23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" name="Oval 24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6" name="Straight Arrow Connector 25"/>
            <p:cNvCxnSpPr>
              <a:stCxn id="10" idx="6"/>
              <a:endCxn id="16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1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2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3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4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5" idx="6"/>
              <a:endCxn id="16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7" name="Straight Arrow Connector 36"/>
            <p:cNvCxnSpPr>
              <a:stCxn id="20" idx="2"/>
              <a:endCxn id="19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9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264" y="1342417"/>
            <a:ext cx="269348" cy="2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1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5.	 </a:t>
            </a:r>
            <a:r>
              <a:rPr lang="fi-FI" dirty="0"/>
              <a:t>	</a:t>
            </a:r>
            <a:r>
              <a:rPr lang="fi-FI" dirty="0" smtClean="0"/>
              <a:t>Malicious client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i-FI" dirty="0">
              <a:ea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4419" y="3591913"/>
          <a:ext cx="10296117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0" dirty="0" smtClean="0"/>
                        <a:t>Attack target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Risk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Remedies</a:t>
                      </a:r>
                      <a:endParaRPr lang="fi-FI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Training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data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confidentiality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Membership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inference</a:t>
                      </a:r>
                      <a:endParaRPr lang="fi-FI" b="0" baseline="0" dirty="0" smtClean="0">
                        <a:solidFill>
                          <a:schemeClr val="accent3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 inversion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Minimize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information leakage in </a:t>
                      </a: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responses</a:t>
                      </a:r>
                      <a:endParaRPr lang="fi-FI" b="0" baseline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Differential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privacy</a:t>
                      </a:r>
                      <a:endParaRPr lang="fi-FI" b="0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confidentiality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</a:p>
                    <a:p>
                      <a:endParaRPr lang="fi-FI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theft [1]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accent2"/>
                          </a:solidFill>
                        </a:rPr>
                        <a:t>Minimize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information leakage in responses</a:t>
                      </a:r>
                    </a:p>
                    <a:p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Normality model for client queries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Adaptive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responses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to </a:t>
                      </a: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client</a:t>
                      </a:r>
                      <a:r>
                        <a:rPr lang="fi-FI" b="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2"/>
                          </a:solidFill>
                        </a:rPr>
                        <a:t>requests</a:t>
                      </a:r>
                      <a:endParaRPr lang="fi-FI" b="0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 (</a:t>
                      </a:r>
                      <a:r>
                        <a:rPr lang="fi-FI" b="0" dirty="0" err="1" smtClean="0">
                          <a:solidFill>
                            <a:schemeClr val="accent3"/>
                          </a:solidFill>
                        </a:rPr>
                        <a:t>integrity</a:t>
                      </a:r>
                      <a:r>
                        <a:rPr lang="fi-FI" b="0" dirty="0" smtClean="0">
                          <a:solidFill>
                            <a:schemeClr val="accent3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Model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fi-FI" b="0" baseline="0" dirty="0" err="1" smtClean="0">
                          <a:solidFill>
                            <a:schemeClr val="accent3"/>
                          </a:solidFill>
                        </a:rPr>
                        <a:t>evasion</a:t>
                      </a:r>
                      <a:r>
                        <a:rPr lang="fi-FI" b="0" baseline="0" dirty="0" smtClean="0">
                          <a:solidFill>
                            <a:schemeClr val="accent3"/>
                          </a:solidFill>
                        </a:rPr>
                        <a:t> [2]</a:t>
                      </a:r>
                      <a:endParaRPr lang="fi-FI" b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b="0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7259328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69314" y="1124744"/>
            <a:ext cx="11324285" cy="2232248"/>
            <a:chOff x="478349" y="1412776"/>
            <a:chExt cx="11324285" cy="2232248"/>
          </a:xfrm>
        </p:grpSpPr>
        <p:sp>
          <p:nvSpPr>
            <p:cNvPr id="8" name="Rectangle 7"/>
            <p:cNvSpPr/>
            <p:nvPr/>
          </p:nvSpPr>
          <p:spPr>
            <a:xfrm>
              <a:off x="478349" y="1412776"/>
              <a:ext cx="11234275" cy="223224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Oval 8"/>
            <p:cNvSpPr/>
            <p:nvPr/>
          </p:nvSpPr>
          <p:spPr>
            <a:xfrm>
              <a:off x="767408" y="1887683"/>
              <a:ext cx="144016" cy="144016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Oval 9"/>
            <p:cNvSpPr/>
            <p:nvPr/>
          </p:nvSpPr>
          <p:spPr>
            <a:xfrm>
              <a:off x="767408" y="2132856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Oval 10"/>
            <p:cNvSpPr/>
            <p:nvPr/>
          </p:nvSpPr>
          <p:spPr>
            <a:xfrm>
              <a:off x="767408" y="2378029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Oval 11"/>
            <p:cNvSpPr/>
            <p:nvPr/>
          </p:nvSpPr>
          <p:spPr>
            <a:xfrm>
              <a:off x="767408" y="2623202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Oval 12"/>
            <p:cNvSpPr/>
            <p:nvPr/>
          </p:nvSpPr>
          <p:spPr>
            <a:xfrm>
              <a:off x="767408" y="2868375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Oval 13"/>
            <p:cNvSpPr/>
            <p:nvPr/>
          </p:nvSpPr>
          <p:spPr>
            <a:xfrm>
              <a:off x="767408" y="31135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Oval 14"/>
            <p:cNvSpPr/>
            <p:nvPr/>
          </p:nvSpPr>
          <p:spPr>
            <a:xfrm>
              <a:off x="1608074" y="1955522"/>
              <a:ext cx="1800200" cy="112470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Pre-processor</a:t>
              </a:r>
              <a:endParaRPr lang="fi-FI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035657" y="1960853"/>
              <a:ext cx="1800200" cy="11247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Trainer</a:t>
              </a:r>
              <a:endParaRPr lang="fi-FI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06336" y="2284910"/>
              <a:ext cx="1296144" cy="49034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Model</a:t>
              </a:r>
              <a:endParaRPr lang="fi-FI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490176" y="1960282"/>
              <a:ext cx="1800200" cy="11247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dirty="0"/>
                <a:t>Inference Service Provider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1208568" y="1815675"/>
              <a:ext cx="144016" cy="14401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Oval 19"/>
            <p:cNvSpPr/>
            <p:nvPr/>
          </p:nvSpPr>
          <p:spPr>
            <a:xfrm>
              <a:off x="11208568" y="2060848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Oval 20"/>
            <p:cNvSpPr/>
            <p:nvPr/>
          </p:nvSpPr>
          <p:spPr>
            <a:xfrm>
              <a:off x="11208568" y="2306021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Oval 21"/>
            <p:cNvSpPr/>
            <p:nvPr/>
          </p:nvSpPr>
          <p:spPr>
            <a:xfrm>
              <a:off x="11208568" y="2551194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Oval 22"/>
            <p:cNvSpPr/>
            <p:nvPr/>
          </p:nvSpPr>
          <p:spPr>
            <a:xfrm>
              <a:off x="11208568" y="2796367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Oval 23"/>
            <p:cNvSpPr/>
            <p:nvPr/>
          </p:nvSpPr>
          <p:spPr>
            <a:xfrm>
              <a:off x="11208568" y="3041540"/>
              <a:ext cx="144016" cy="144016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5" name="Straight Arrow Connector 24"/>
            <p:cNvCxnSpPr>
              <a:stCxn id="9" idx="6"/>
              <a:endCxn id="15" idx="1"/>
            </p:cNvCxnSpPr>
            <p:nvPr/>
          </p:nvCxnSpPr>
          <p:spPr>
            <a:xfrm>
              <a:off x="911424" y="1959691"/>
              <a:ext cx="960283" cy="1605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0" idx="6"/>
            </p:cNvCxnSpPr>
            <p:nvPr/>
          </p:nvCxnSpPr>
          <p:spPr>
            <a:xfrm>
              <a:off x="911424" y="2204864"/>
              <a:ext cx="737992" cy="46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1" idx="6"/>
            </p:cNvCxnSpPr>
            <p:nvPr/>
          </p:nvCxnSpPr>
          <p:spPr>
            <a:xfrm flipV="1">
              <a:off x="911424" y="2403416"/>
              <a:ext cx="684076" cy="4662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2" idx="6"/>
            </p:cNvCxnSpPr>
            <p:nvPr/>
          </p:nvCxnSpPr>
          <p:spPr>
            <a:xfrm flipV="1">
              <a:off x="911424" y="2643246"/>
              <a:ext cx="684076" cy="519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3" idx="6"/>
            </p:cNvCxnSpPr>
            <p:nvPr/>
          </p:nvCxnSpPr>
          <p:spPr>
            <a:xfrm flipV="1">
              <a:off x="911424" y="2801703"/>
              <a:ext cx="792088" cy="1386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4" idx="6"/>
              <a:endCxn id="15" idx="3"/>
            </p:cNvCxnSpPr>
            <p:nvPr/>
          </p:nvCxnSpPr>
          <p:spPr>
            <a:xfrm flipV="1">
              <a:off x="911424" y="2915520"/>
              <a:ext cx="960283" cy="2700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8408" y="1497708"/>
              <a:ext cx="208823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Data owners</a:t>
              </a:r>
              <a:endParaRPr lang="fi-FI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902534" y="1475726"/>
              <a:ext cx="9001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i-FI" dirty="0" smtClean="0"/>
                <a:t>Clients</a:t>
              </a:r>
              <a:endParaRPr lang="fi-FI" dirty="0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3426182" y="2356252"/>
              <a:ext cx="589156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5835857" y="2345980"/>
              <a:ext cx="648072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7809885" y="2364576"/>
              <a:ext cx="661684" cy="323248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6" name="Straight Arrow Connector 35"/>
            <p:cNvCxnSpPr>
              <a:stCxn id="19" idx="2"/>
              <a:endCxn id="18" idx="7"/>
            </p:cNvCxnSpPr>
            <p:nvPr/>
          </p:nvCxnSpPr>
          <p:spPr>
            <a:xfrm flipH="1">
              <a:off x="10026743" y="1887683"/>
              <a:ext cx="1181825" cy="237309"/>
            </a:xfrm>
            <a:prstGeom prst="straightConnector1">
              <a:avLst/>
            </a:prstGeom>
            <a:ln>
              <a:solidFill>
                <a:srgbClr val="DD5354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0165475" y="1955523"/>
              <a:ext cx="1080120" cy="2496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97724" y="5942136"/>
            <a:ext cx="849591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 smtClean="0"/>
              <a:t>[1] </a:t>
            </a:r>
            <a:r>
              <a:rPr lang="fi-FI" sz="2000" dirty="0" smtClean="0">
                <a:hlinkClick r:id="rId3"/>
              </a:rPr>
              <a:t>Tramer et al, “Stealing ML models via prediction APIs”</a:t>
            </a:r>
            <a:r>
              <a:rPr lang="fi-FI" sz="2000" dirty="0" smtClean="0"/>
              <a:t>, UsenixSEC’16</a:t>
            </a:r>
          </a:p>
          <a:p>
            <a:r>
              <a:rPr lang="fi-FI" sz="2000" dirty="0" smtClean="0"/>
              <a:t>[</a:t>
            </a:r>
            <a:r>
              <a:rPr lang="fi-FI" sz="2000" dirty="0"/>
              <a:t>2</a:t>
            </a:r>
            <a:r>
              <a:rPr lang="fi-FI" sz="2000" dirty="0" smtClean="0"/>
              <a:t>] </a:t>
            </a:r>
            <a:r>
              <a:rPr lang="fi-FI" sz="2000" dirty="0" smtClean="0">
                <a:hlinkClick r:id="rId4"/>
              </a:rPr>
              <a:t>Dang et al, “Evading Classifiers by Morphing in the Dark”</a:t>
            </a:r>
            <a:r>
              <a:rPr lang="fi-FI" sz="2000" dirty="0" smtClean="0"/>
              <a:t>, CCS’17</a:t>
            </a:r>
            <a:endParaRPr lang="fi-FI" sz="2000" dirty="0"/>
          </a:p>
        </p:txBody>
      </p:sp>
      <p:pic>
        <p:nvPicPr>
          <p:cNvPr id="39" name="Picture 2" descr="https://d30y9cdsu7xlg0.cloudfront.net/png/82200-20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192" y="1428199"/>
            <a:ext cx="269348" cy="2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10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sg-template-wide_blue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Aalto-darkblue" id="{582D062F-983C-4245-88B1-CEA5742F22BB}" vid="{ACE5CCB0-8D68-4AC2-A2D8-A6D52B38C7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Aalto-darkblue</Template>
  <TotalTime>935</TotalTime>
  <Words>915</Words>
  <Application>Microsoft Macintosh PowerPoint</Application>
  <PresentationFormat>Custom</PresentationFormat>
  <Paragraphs>188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ssg-template-wide_blue</vt:lpstr>
      <vt:lpstr>Privacy-preserving Machine Learning</vt:lpstr>
      <vt:lpstr>How do you evaluate ML-based systems?</vt:lpstr>
      <vt:lpstr>Security &amp; Privacy?</vt:lpstr>
      <vt:lpstr>Machine learning pipeline</vt:lpstr>
      <vt:lpstr>1.  Malicious data owners</vt:lpstr>
      <vt:lpstr>2.  Malicious pre-processor</vt:lpstr>
      <vt:lpstr>3.  Malicious model trainer</vt:lpstr>
      <vt:lpstr>4.  Malicious inference service provider</vt:lpstr>
      <vt:lpstr>5.   Malicious client</vt:lpstr>
      <vt:lpstr>Machine learning as a service (MLaaS)</vt:lpstr>
      <vt:lpstr>Oblivious Neural Networks (ONN)</vt:lpstr>
      <vt:lpstr>Example: CryptoNets</vt:lpstr>
      <vt:lpstr>MiniONN: Overview</vt:lpstr>
      <vt:lpstr>Performance (for single queries)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Asokan N. Asokan</dc:creator>
  <cp:lastModifiedBy>Jian Liu</cp:lastModifiedBy>
  <cp:revision>60</cp:revision>
  <dcterms:created xsi:type="dcterms:W3CDTF">2017-10-08T07:57:40Z</dcterms:created>
  <dcterms:modified xsi:type="dcterms:W3CDTF">2017-10-12T09:23:00Z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