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05" r:id="rId2"/>
    <p:sldId id="295" r:id="rId3"/>
    <p:sldId id="306" r:id="rId4"/>
    <p:sldId id="298" r:id="rId5"/>
    <p:sldId id="307" r:id="rId6"/>
    <p:sldId id="308" r:id="rId7"/>
    <p:sldId id="309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82"/>
    <a:srgbClr val="FF7900"/>
    <a:srgbClr val="D2E0B5"/>
    <a:srgbClr val="C3D69B"/>
    <a:srgbClr val="9ACD32"/>
    <a:srgbClr val="698B22"/>
    <a:srgbClr val="A2CD5A"/>
    <a:srgbClr val="8F5303"/>
    <a:srgbClr val="9F5C03"/>
    <a:srgbClr val="834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1" autoAdjust="0"/>
    <p:restoredTop sz="89300" autoAdjust="0"/>
  </p:normalViewPr>
  <p:slideViewPr>
    <p:cSldViewPr>
      <p:cViewPr>
        <p:scale>
          <a:sx n="110" d="100"/>
          <a:sy n="110" d="100"/>
        </p:scale>
        <p:origin x="204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26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734B4-13E0-C64B-A5DB-64025F209C47}" type="datetime1">
              <a:rPr lang="fi-FI"/>
              <a:pPr/>
              <a:t>12.10.2017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A4E90-65A9-4841-98BE-554E12AAE96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907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8776087-92C0-C441-87BE-E2C73BFB03CD}" type="datetime1">
              <a:rPr lang="fi-FI"/>
              <a:pPr/>
              <a:t>12.10.2017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530963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6923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354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tx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92435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7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81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9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Blue_Aal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tx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4" name="Picture 3" descr="Aalto_EN_21_CMYK_4.pdf"/>
          <p:cNvPicPr>
            <a:picLocks noChangeAspect="1"/>
          </p:cNvPicPr>
          <p:nvPr userDrawn="1"/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08" y="332656"/>
            <a:ext cx="1403308" cy="118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163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Blue_Aalto_U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tx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4" name="Picture 3" descr="Aalto_EN_21_CMYK_4.pdf"/>
          <p:cNvPicPr>
            <a:picLocks noChangeAspect="1"/>
          </p:cNvPicPr>
          <p:nvPr userDrawn="1"/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08" y="332656"/>
            <a:ext cx="1403308" cy="118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Image result for university of helsinki logo site:helsinki.fi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0" b="12307"/>
          <a:stretch/>
        </p:blipFill>
        <p:spPr bwMode="auto">
          <a:xfrm>
            <a:off x="1884840" y="389321"/>
            <a:ext cx="1330840" cy="104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680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bg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4811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White_A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bg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4" name="Picture 3" descr="Aalto_EN_21_CMYK_4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08" y="332656"/>
            <a:ext cx="1403308" cy="118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6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White_Aalto_U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bg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4" name="Picture 3" descr="Aalto_EN_21_CMYK_4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08" y="332656"/>
            <a:ext cx="1403308" cy="118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588" y="335434"/>
            <a:ext cx="13860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941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89203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bg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7781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1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3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84" r:id="rId3"/>
    <p:sldLayoutId id="2147483687" r:id="rId4"/>
    <p:sldLayoutId id="2147483678" r:id="rId5"/>
    <p:sldLayoutId id="2147483685" r:id="rId6"/>
    <p:sldLayoutId id="2147483688" r:id="rId7"/>
    <p:sldLayoutId id="2147483689" r:id="rId8"/>
    <p:sldLayoutId id="2147483683" r:id="rId9"/>
    <p:sldLayoutId id="2147483682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sg.aalto.fi/projects/passwords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Platform Security</a:t>
            </a:r>
            <a:br>
              <a:rPr lang="en-GB" dirty="0" smtClean="0"/>
            </a:br>
            <a:r>
              <a:rPr lang="en-GB" sz="4800" dirty="0" smtClean="0"/>
              <a:t>Protecting the things that run your code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GB" dirty="0" smtClean="0"/>
              <a:t>Andrew Paverd 	(Secure Systems Group)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1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Trust in computing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6888088" y="1513934"/>
            <a:ext cx="4679498" cy="4003300"/>
          </a:xfrm>
        </p:spPr>
        <p:txBody>
          <a:bodyPr/>
          <a:lstStyle/>
          <a:p>
            <a:r>
              <a:rPr lang="en-GB" dirty="0" smtClean="0"/>
              <a:t>Do you trust a computer (platform) to behave as expected?</a:t>
            </a:r>
          </a:p>
          <a:p>
            <a:endParaRPr lang="en-GB" dirty="0"/>
          </a:p>
          <a:p>
            <a:r>
              <a:rPr lang="en-GB" dirty="0" smtClean="0">
                <a:solidFill>
                  <a:schemeClr val="accent3"/>
                </a:solidFill>
              </a:rPr>
              <a:t>What hardware/software is running?</a:t>
            </a:r>
          </a:p>
          <a:p>
            <a:endParaRPr lang="en-GB" dirty="0"/>
          </a:p>
          <a:p>
            <a:r>
              <a:rPr lang="en-GB" dirty="0" smtClean="0">
                <a:solidFill>
                  <a:schemeClr val="accent3"/>
                </a:solidFill>
              </a:rPr>
              <a:t>Will this behave as expected?</a:t>
            </a:r>
            <a:endParaRPr lang="en-GB" dirty="0" smtClean="0">
              <a:solidFill>
                <a:schemeClr val="accent3"/>
              </a:solidFill>
            </a:endParaRPr>
          </a:p>
          <a:p>
            <a:pPr marL="25200" lvl="1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/>
          <a:lstStyle/>
          <a:p>
            <a:fld id="{49EFD4B7-1CC6-864B-A72A-C978B70BBA9B}" type="slidenum">
              <a:rPr lang="fi-FI" smtClean="0"/>
              <a:pPr/>
              <a:t>2</a:t>
            </a:fld>
            <a:endParaRPr lang="fi-FI" dirty="0"/>
          </a:p>
        </p:txBody>
      </p:sp>
      <p:grpSp>
        <p:nvGrpSpPr>
          <p:cNvPr id="9" name="Group 8"/>
          <p:cNvGrpSpPr/>
          <p:nvPr/>
        </p:nvGrpSpPr>
        <p:grpSpPr>
          <a:xfrm>
            <a:off x="475863" y="1268760"/>
            <a:ext cx="5980177" cy="4903745"/>
            <a:chOff x="695400" y="1513933"/>
            <a:chExt cx="4680520" cy="383802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400" y="1513933"/>
              <a:ext cx="4680520" cy="3838026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862871" y="1690175"/>
              <a:ext cx="4345578" cy="27061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96056" y="1628800"/>
            <a:ext cx="5339790" cy="3197829"/>
            <a:chOff x="796056" y="1628800"/>
            <a:chExt cx="5339790" cy="3197829"/>
          </a:xfrm>
        </p:grpSpPr>
        <p:sp>
          <p:nvSpPr>
            <p:cNvPr id="18" name="Rectangle 17"/>
            <p:cNvSpPr/>
            <p:nvPr/>
          </p:nvSpPr>
          <p:spPr>
            <a:xfrm>
              <a:off x="796056" y="3596695"/>
              <a:ext cx="5339790" cy="122993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60" b="1" dirty="0" smtClean="0"/>
                <a:t>Operating </a:t>
              </a:r>
              <a:r>
                <a:rPr lang="en-GB" sz="2160" b="1" dirty="0"/>
                <a:t>System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26866" y="1628800"/>
              <a:ext cx="1810169" cy="180390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GB" sz="2160" b="1" dirty="0" smtClean="0"/>
                <a:t>App 2</a:t>
              </a:r>
              <a:endParaRPr lang="en-GB" sz="216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96057" y="1628801"/>
              <a:ext cx="1808567" cy="180390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GB" sz="2160" b="1" dirty="0" smtClean="0"/>
                <a:t>App 1</a:t>
              </a:r>
              <a:endParaRPr lang="en-GB" sz="216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7339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Trusted Execution Environment (TEE)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6888088" y="1513934"/>
            <a:ext cx="4679498" cy="4003300"/>
          </a:xfrm>
        </p:spPr>
        <p:txBody>
          <a:bodyPr/>
          <a:lstStyle/>
          <a:p>
            <a:r>
              <a:rPr lang="en-GB" dirty="0" smtClean="0"/>
              <a:t>Isolated execution of critical code</a:t>
            </a:r>
          </a:p>
          <a:p>
            <a:pPr lvl="1"/>
            <a:r>
              <a:rPr lang="en-GB" dirty="0" smtClean="0">
                <a:solidFill>
                  <a:schemeClr val="accent2"/>
                </a:solidFill>
              </a:rPr>
              <a:t>Reduce the amount of code to trust</a:t>
            </a:r>
          </a:p>
          <a:p>
            <a:endParaRPr lang="en-GB" dirty="0"/>
          </a:p>
          <a:p>
            <a:r>
              <a:rPr lang="en-GB" dirty="0" smtClean="0"/>
              <a:t>Secure persistent storage</a:t>
            </a:r>
          </a:p>
          <a:p>
            <a:pPr lvl="1"/>
            <a:r>
              <a:rPr lang="en-GB" dirty="0" smtClean="0">
                <a:solidFill>
                  <a:schemeClr val="accent2"/>
                </a:solidFill>
              </a:rPr>
              <a:t>Protect secrets and sensitive data</a:t>
            </a:r>
            <a:endParaRPr lang="en-GB" dirty="0" smtClean="0">
              <a:solidFill>
                <a:schemeClr val="accent2"/>
              </a:solidFill>
            </a:endParaRPr>
          </a:p>
          <a:p>
            <a:endParaRPr lang="en-GB" dirty="0"/>
          </a:p>
          <a:p>
            <a:r>
              <a:rPr lang="en-GB" i="1" dirty="0" smtClean="0"/>
              <a:t>Remote attestation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chemeClr val="accent2"/>
                </a:solidFill>
              </a:rPr>
              <a:t>Prove what code is running</a:t>
            </a:r>
            <a:endParaRPr lang="en-GB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/>
          <a:lstStyle/>
          <a:p>
            <a:fld id="{49EFD4B7-1CC6-864B-A72A-C978B70BBA9B}" type="slidenum">
              <a:rPr lang="fi-FI" smtClean="0"/>
              <a:pPr/>
              <a:t>3</a:t>
            </a:fld>
            <a:endParaRPr lang="fi-FI" dirty="0"/>
          </a:p>
        </p:txBody>
      </p:sp>
      <p:grpSp>
        <p:nvGrpSpPr>
          <p:cNvPr id="9" name="Group 8"/>
          <p:cNvGrpSpPr/>
          <p:nvPr/>
        </p:nvGrpSpPr>
        <p:grpSpPr>
          <a:xfrm>
            <a:off x="475863" y="1268760"/>
            <a:ext cx="5980177" cy="4903745"/>
            <a:chOff x="695400" y="1513933"/>
            <a:chExt cx="4680520" cy="383802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400" y="1513933"/>
              <a:ext cx="4680520" cy="3838026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862871" y="1690175"/>
              <a:ext cx="4345578" cy="27061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796056" y="3596695"/>
            <a:ext cx="3740979" cy="1229934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 b="1" dirty="0" smtClean="0"/>
              <a:t>Operating </a:t>
            </a:r>
            <a:r>
              <a:rPr lang="en-GB" sz="2160" b="1" dirty="0"/>
              <a:t>System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26866" y="1628800"/>
            <a:ext cx="1810169" cy="180390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160" b="1" dirty="0" smtClean="0"/>
              <a:t>App 2</a:t>
            </a:r>
            <a:endParaRPr lang="en-GB" sz="2160" b="1" dirty="0"/>
          </a:p>
        </p:txBody>
      </p:sp>
      <p:sp>
        <p:nvSpPr>
          <p:cNvPr id="19" name="Rectangle 18"/>
          <p:cNvSpPr/>
          <p:nvPr/>
        </p:nvSpPr>
        <p:spPr>
          <a:xfrm>
            <a:off x="2896762" y="1772817"/>
            <a:ext cx="1470375" cy="936104"/>
          </a:xfrm>
          <a:prstGeom prst="rect">
            <a:avLst/>
          </a:prstGeom>
          <a:solidFill>
            <a:schemeClr val="tx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 b="1" dirty="0"/>
              <a:t>TEE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59925" y="3596695"/>
            <a:ext cx="1475921" cy="1229934"/>
          </a:xfrm>
          <a:prstGeom prst="rect">
            <a:avLst/>
          </a:prstGeom>
          <a:solidFill>
            <a:schemeClr val="tx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 b="1" dirty="0"/>
              <a:t>TEE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96057" y="1628801"/>
            <a:ext cx="1808567" cy="180390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160" b="1" dirty="0" smtClean="0"/>
              <a:t>App 1</a:t>
            </a:r>
            <a:endParaRPr lang="en-GB" sz="2160" b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969" y="5320751"/>
            <a:ext cx="1754607" cy="116505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443" y="5630654"/>
            <a:ext cx="1884861" cy="57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n 29"/>
          <p:cNvSpPr/>
          <p:nvPr/>
        </p:nvSpPr>
        <p:spPr>
          <a:xfrm>
            <a:off x="8947517" y="2392084"/>
            <a:ext cx="1468963" cy="1901012"/>
          </a:xfrm>
          <a:prstGeom prst="can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160" b="1" dirty="0"/>
              <a:t>f(</a:t>
            </a:r>
            <a:r>
              <a:rPr lang="en-GB" sz="2160" b="1" dirty="0" err="1"/>
              <a:t>p,s</a:t>
            </a:r>
            <a:r>
              <a:rPr lang="en-GB" sz="2160" b="1" dirty="0"/>
              <a:t>), s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Storing web passwords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/>
          <a:lstStyle/>
          <a:p>
            <a:fld id="{7D79A8AE-7274-0C4A-AB42-92022833E6E2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17" name="Rectangle 16"/>
          <p:cNvSpPr/>
          <p:nvPr/>
        </p:nvSpPr>
        <p:spPr>
          <a:xfrm>
            <a:off x="1257063" y="3256181"/>
            <a:ext cx="1901011" cy="120973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 b="1" dirty="0"/>
              <a:t>Browser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96000" y="1700808"/>
            <a:ext cx="4493299" cy="35427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160" b="1" dirty="0">
                <a:solidFill>
                  <a:schemeClr val="tx1"/>
                </a:solidFill>
              </a:rPr>
              <a:t>Web Server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03712" y="3407398"/>
            <a:ext cx="2200810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160" b="1" dirty="0"/>
              <a:t>password (p)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30893" y="3923764"/>
            <a:ext cx="2592288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160" b="1" i="1" dirty="0"/>
              <a:t>[secure channel]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677947" y="2392086"/>
            <a:ext cx="3738533" cy="1901012"/>
            <a:chOff x="5056956" y="1993404"/>
            <a:chExt cx="3115444" cy="1584176"/>
          </a:xfrm>
        </p:grpSpPr>
        <p:sp>
          <p:nvSpPr>
            <p:cNvPr id="23" name="Can 22"/>
            <p:cNvSpPr/>
            <p:nvPr/>
          </p:nvSpPr>
          <p:spPr>
            <a:xfrm>
              <a:off x="6948264" y="1993404"/>
              <a:ext cx="1224136" cy="1584176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2160" b="1" dirty="0"/>
                <a:t>f(</a:t>
              </a:r>
              <a:r>
                <a:rPr lang="en-GB" sz="2160" b="1" dirty="0" err="1"/>
                <a:t>p,s</a:t>
              </a:r>
              <a:r>
                <a:rPr lang="en-GB" sz="2160" b="1" dirty="0"/>
                <a:t>), s</a:t>
              </a:r>
            </a:p>
          </p:txBody>
        </p:sp>
        <p:sp>
          <p:nvSpPr>
            <p:cNvPr id="24" name="Striped Right Arrow 23"/>
            <p:cNvSpPr/>
            <p:nvPr/>
          </p:nvSpPr>
          <p:spPr>
            <a:xfrm>
              <a:off x="5292080" y="2731486"/>
              <a:ext cx="792088" cy="774086"/>
            </a:xfrm>
            <a:prstGeom prst="stripedRightArrow">
              <a:avLst>
                <a:gd name="adj1" fmla="val 50000"/>
                <a:gd name="adj2" fmla="val 73783"/>
              </a:avLst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60" b="1" i="1" dirty="0">
                  <a:solidFill>
                    <a:schemeClr val="bg1"/>
                  </a:solidFill>
                </a:rPr>
                <a:t>f</a:t>
              </a:r>
            </a:p>
          </p:txBody>
        </p:sp>
        <p:cxnSp>
          <p:nvCxnSpPr>
            <p:cNvPr id="25" name="Elbow Connector 24"/>
            <p:cNvCxnSpPr/>
            <p:nvPr/>
          </p:nvCxnSpPr>
          <p:spPr>
            <a:xfrm rot="10800000" flipV="1">
              <a:off x="5056956" y="2502231"/>
              <a:ext cx="1747292" cy="499284"/>
            </a:xfrm>
            <a:prstGeom prst="bentConnector3">
              <a:avLst>
                <a:gd name="adj1" fmla="val 118858"/>
              </a:avLst>
            </a:prstGeom>
            <a:ln w="57150">
              <a:solidFill>
                <a:schemeClr val="accent2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076056" y="2117675"/>
              <a:ext cx="136815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160" b="1" dirty="0"/>
                <a:t>salt (s)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98735" y="2857500"/>
              <a:ext cx="505513" cy="4924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3840" b="1" dirty="0"/>
                <a:t>=?</a:t>
              </a:r>
              <a:endParaRPr lang="en-GB" sz="2400" b="1" dirty="0"/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3244483" y="3861048"/>
            <a:ext cx="3433464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0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096000" y="1700808"/>
            <a:ext cx="4493299" cy="35427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160" b="1" dirty="0">
                <a:solidFill>
                  <a:schemeClr val="tx1"/>
                </a:solidFill>
              </a:rPr>
              <a:t>Web Server</a:t>
            </a:r>
          </a:p>
        </p:txBody>
      </p:sp>
      <p:sp>
        <p:nvSpPr>
          <p:cNvPr id="30" name="Can 29"/>
          <p:cNvSpPr/>
          <p:nvPr/>
        </p:nvSpPr>
        <p:spPr>
          <a:xfrm>
            <a:off x="8947517" y="2392084"/>
            <a:ext cx="1468963" cy="1901012"/>
          </a:xfrm>
          <a:prstGeom prst="can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160" b="1" dirty="0"/>
              <a:t>f(</a:t>
            </a:r>
            <a:r>
              <a:rPr lang="en-GB" sz="2160" b="1" dirty="0" err="1"/>
              <a:t>p,s</a:t>
            </a:r>
            <a:r>
              <a:rPr lang="en-GB" sz="2160" b="1" dirty="0"/>
              <a:t>), s</a:t>
            </a:r>
          </a:p>
        </p:txBody>
      </p:sp>
      <p:sp>
        <p:nvSpPr>
          <p:cNvPr id="23" name="Can 22"/>
          <p:cNvSpPr/>
          <p:nvPr/>
        </p:nvSpPr>
        <p:spPr>
          <a:xfrm>
            <a:off x="8947517" y="2392086"/>
            <a:ext cx="1468963" cy="1901012"/>
          </a:xfrm>
          <a:prstGeom prst="can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160" b="1" dirty="0"/>
              <a:t>f(</a:t>
            </a:r>
            <a:r>
              <a:rPr lang="en-GB" sz="2160" b="1" dirty="0" err="1"/>
              <a:t>p,s</a:t>
            </a:r>
            <a:r>
              <a:rPr lang="en-GB" sz="2160" b="1" dirty="0"/>
              <a:t>), s</a:t>
            </a:r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6677947" y="3002679"/>
            <a:ext cx="2096751" cy="599141"/>
          </a:xfrm>
          <a:prstGeom prst="bentConnector3">
            <a:avLst>
              <a:gd name="adj1" fmla="val 118858"/>
            </a:avLst>
          </a:prstGeom>
          <a:ln w="57150"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244483" y="1700809"/>
            <a:ext cx="7344818" cy="3542794"/>
            <a:chOff x="3244483" y="1700809"/>
            <a:chExt cx="7344818" cy="3542794"/>
          </a:xfrm>
        </p:grpSpPr>
        <p:sp>
          <p:nvSpPr>
            <p:cNvPr id="36" name="Rectangle 35"/>
            <p:cNvSpPr/>
            <p:nvPr/>
          </p:nvSpPr>
          <p:spPr>
            <a:xfrm>
              <a:off x="6096001" y="1700809"/>
              <a:ext cx="4493300" cy="354279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7150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2160" b="1" dirty="0">
                  <a:solidFill>
                    <a:schemeClr val="tx1"/>
                  </a:solidFill>
                </a:rPr>
                <a:t>Web Server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3244483" y="3302874"/>
              <a:ext cx="2851518" cy="0"/>
            </a:xfrm>
            <a:prstGeom prst="straightConnector1">
              <a:avLst/>
            </a:prstGeom>
            <a:ln w="57150">
              <a:solidFill>
                <a:schemeClr val="accent3"/>
              </a:solidFill>
              <a:headEnd type="triangl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503713" y="2870826"/>
              <a:ext cx="2200810" cy="3323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160" b="1" dirty="0"/>
                <a:t>web page</a:t>
              </a:r>
            </a:p>
          </p:txBody>
        </p:sp>
        <p:cxnSp>
          <p:nvCxnSpPr>
            <p:cNvPr id="39" name="Elbow Connector 38"/>
            <p:cNvCxnSpPr/>
            <p:nvPr/>
          </p:nvCxnSpPr>
          <p:spPr>
            <a:xfrm rot="10800000" flipV="1">
              <a:off x="6677947" y="3002677"/>
              <a:ext cx="2096750" cy="599141"/>
            </a:xfrm>
            <a:prstGeom prst="bentConnector3">
              <a:avLst>
                <a:gd name="adj1" fmla="val 118858"/>
              </a:avLst>
            </a:prstGeom>
            <a:ln w="57150">
              <a:solidFill>
                <a:schemeClr val="accent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triped Right Arrow 23"/>
          <p:cNvSpPr/>
          <p:nvPr/>
        </p:nvSpPr>
        <p:spPr>
          <a:xfrm>
            <a:off x="6960096" y="3277785"/>
            <a:ext cx="950506" cy="928904"/>
          </a:xfrm>
          <a:prstGeom prst="stripedRightArrow">
            <a:avLst>
              <a:gd name="adj1" fmla="val 50000"/>
              <a:gd name="adj2" fmla="val 73783"/>
            </a:avLst>
          </a:prstGeom>
          <a:solidFill>
            <a:srgbClr val="FFCD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 b="1" i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00867" y="2541211"/>
            <a:ext cx="1641782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160" b="1" dirty="0"/>
              <a:t>salt (s)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168082" y="3429002"/>
            <a:ext cx="606616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840" b="1" dirty="0"/>
              <a:t>=?</a:t>
            </a:r>
            <a:endParaRPr lang="en-GB" sz="2400" b="1" dirty="0"/>
          </a:p>
        </p:txBody>
      </p:sp>
      <p:sp>
        <p:nvSpPr>
          <p:cNvPr id="28" name="Can 27"/>
          <p:cNvSpPr/>
          <p:nvPr/>
        </p:nvSpPr>
        <p:spPr>
          <a:xfrm>
            <a:off x="8949526" y="2392085"/>
            <a:ext cx="1468963" cy="1901011"/>
          </a:xfrm>
          <a:prstGeom prst="can">
            <a:avLst/>
          </a:prstGeom>
          <a:solidFill>
            <a:schemeClr val="accent3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160" b="1" dirty="0"/>
              <a:t>f(</a:t>
            </a:r>
            <a:r>
              <a:rPr lang="en-GB" sz="2160" b="1" dirty="0" err="1"/>
              <a:t>p,s</a:t>
            </a:r>
            <a:r>
              <a:rPr lang="en-GB" sz="2160" b="1" dirty="0"/>
              <a:t>), s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Stealing web passwords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/>
          <a:lstStyle/>
          <a:p>
            <a:fld id="{7D79A8AE-7274-0C4A-AB42-92022833E6E2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17" name="Rectangle 16"/>
          <p:cNvSpPr/>
          <p:nvPr/>
        </p:nvSpPr>
        <p:spPr>
          <a:xfrm>
            <a:off x="1257063" y="3256181"/>
            <a:ext cx="1901011" cy="120973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 b="1" dirty="0"/>
              <a:t>Browser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03712" y="3407398"/>
            <a:ext cx="2200810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160" b="1" dirty="0"/>
              <a:t>password (p)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30893" y="3923764"/>
            <a:ext cx="2592288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160" b="1" i="1" dirty="0"/>
              <a:t>[secure channel]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244483" y="3861048"/>
            <a:ext cx="3433464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57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>
            <a:off x="3244483" y="3302874"/>
            <a:ext cx="2851518" cy="0"/>
          </a:xfrm>
          <a:prstGeom prst="straightConnector1">
            <a:avLst/>
          </a:prstGeom>
          <a:ln w="57150">
            <a:solidFill>
              <a:schemeClr val="accent3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096001" y="1700809"/>
            <a:ext cx="4493300" cy="35427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160" b="1" dirty="0">
                <a:solidFill>
                  <a:schemeClr val="tx1"/>
                </a:solidFill>
              </a:rPr>
              <a:t>Web Server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03713" y="2870826"/>
            <a:ext cx="2200810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160" b="1" dirty="0"/>
              <a:t>web page</a:t>
            </a:r>
          </a:p>
        </p:txBody>
      </p:sp>
      <p:cxnSp>
        <p:nvCxnSpPr>
          <p:cNvPr id="39" name="Elbow Connector 38"/>
          <p:cNvCxnSpPr/>
          <p:nvPr/>
        </p:nvCxnSpPr>
        <p:spPr>
          <a:xfrm rot="10800000" flipV="1">
            <a:off x="6677947" y="3002677"/>
            <a:ext cx="2096750" cy="599141"/>
          </a:xfrm>
          <a:prstGeom prst="bentConnector3">
            <a:avLst>
              <a:gd name="adj1" fmla="val 118858"/>
            </a:avLst>
          </a:prstGeom>
          <a:ln w="57150">
            <a:solidFill>
              <a:schemeClr val="accent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Keeping</a:t>
            </a:r>
            <a:r>
              <a:rPr lang="en-GB" dirty="0" smtClean="0"/>
              <a:t> web passwords safe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/>
          <a:lstStyle/>
          <a:p>
            <a:fld id="{7D79A8AE-7274-0C4A-AB42-92022833E6E2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17" name="Rectangle 16"/>
          <p:cNvSpPr/>
          <p:nvPr/>
        </p:nvSpPr>
        <p:spPr>
          <a:xfrm>
            <a:off x="1257063" y="3256181"/>
            <a:ext cx="1901011" cy="120973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 b="1" dirty="0"/>
              <a:t>Browser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03712" y="3407398"/>
            <a:ext cx="2200810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160" b="1" dirty="0"/>
              <a:t>password (p)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30893" y="3923764"/>
            <a:ext cx="2592288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160" b="1" i="1" dirty="0"/>
              <a:t>[secure </a:t>
            </a:r>
            <a:r>
              <a:rPr lang="en-GB" sz="2160" b="1" i="1" dirty="0" smtClean="0"/>
              <a:t>channel </a:t>
            </a:r>
            <a:r>
              <a:rPr lang="en-GB" sz="2160" b="1" i="1" dirty="0" smtClean="0"/>
              <a:t>+ </a:t>
            </a:r>
            <a:r>
              <a:rPr lang="en-GB" sz="2160" b="1" i="1" dirty="0" smtClean="0">
                <a:solidFill>
                  <a:schemeClr val="accent2"/>
                </a:solidFill>
              </a:rPr>
              <a:t>remote attestation</a:t>
            </a:r>
            <a:r>
              <a:rPr lang="en-GB" sz="2160" b="1" i="1" dirty="0" smtClean="0"/>
              <a:t>]</a:t>
            </a:r>
            <a:endParaRPr lang="en-GB" sz="216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6700867" y="2541211"/>
            <a:ext cx="1641782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160" b="1" dirty="0"/>
              <a:t>salt (s)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168082" y="3429002"/>
            <a:ext cx="606616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840" b="1" dirty="0"/>
              <a:t>=?</a:t>
            </a:r>
            <a:endParaRPr lang="en-GB" sz="2400" b="1" dirty="0"/>
          </a:p>
        </p:txBody>
      </p:sp>
      <p:sp>
        <p:nvSpPr>
          <p:cNvPr id="43" name="Rectangle 42"/>
          <p:cNvSpPr/>
          <p:nvPr/>
        </p:nvSpPr>
        <p:spPr>
          <a:xfrm>
            <a:off x="6739689" y="3169771"/>
            <a:ext cx="1343732" cy="1468963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160" b="1" dirty="0"/>
              <a:t>key (</a:t>
            </a:r>
            <a:r>
              <a:rPr lang="en-GB" sz="216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k</a:t>
            </a:r>
            <a:r>
              <a:rPr lang="en-GB" sz="2160" b="1" dirty="0"/>
              <a:t>)</a:t>
            </a:r>
          </a:p>
        </p:txBody>
      </p:sp>
      <p:sp>
        <p:nvSpPr>
          <p:cNvPr id="44" name="Striped Right Arrow 43"/>
          <p:cNvSpPr/>
          <p:nvPr/>
        </p:nvSpPr>
        <p:spPr>
          <a:xfrm>
            <a:off x="6961844" y="3277783"/>
            <a:ext cx="950506" cy="928903"/>
          </a:xfrm>
          <a:prstGeom prst="stripedRightArrow">
            <a:avLst>
              <a:gd name="adj1" fmla="val 50000"/>
              <a:gd name="adj2" fmla="val 73783"/>
            </a:avLst>
          </a:prstGeom>
          <a:solidFill>
            <a:srgbClr val="FFCD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160" b="1" i="1" dirty="0">
                <a:solidFill>
                  <a:prstClr val="white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80984" y="3558266"/>
            <a:ext cx="513660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160" b="1" dirty="0">
                <a:solidFill>
                  <a:prstClr val="white"/>
                </a:solidFill>
              </a:rPr>
              <a:t>(</a:t>
            </a:r>
            <a:r>
              <a:rPr lang="en-GB" sz="216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k</a:t>
            </a:r>
            <a:r>
              <a:rPr lang="en-GB" sz="2160" b="1" dirty="0">
                <a:solidFill>
                  <a:prstClr val="white"/>
                </a:solidFill>
              </a:rPr>
              <a:t>)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244483" y="3847808"/>
            <a:ext cx="3787621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90664" y="4709502"/>
            <a:ext cx="1641782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16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TEE</a:t>
            </a:r>
            <a:endParaRPr lang="en-GB" sz="216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Can 48"/>
          <p:cNvSpPr/>
          <p:nvPr/>
        </p:nvSpPr>
        <p:spPr>
          <a:xfrm>
            <a:off x="8947517" y="2392085"/>
            <a:ext cx="1468963" cy="1901011"/>
          </a:xfrm>
          <a:prstGeom prst="can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160" b="1" dirty="0">
                <a:solidFill>
                  <a:schemeClr val="bg1"/>
                </a:solidFill>
              </a:rPr>
              <a:t>f(</a:t>
            </a:r>
            <a:r>
              <a:rPr lang="en-GB" sz="216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k</a:t>
            </a:r>
            <a:r>
              <a:rPr lang="en-GB" sz="2160" b="1" dirty="0" err="1">
                <a:solidFill>
                  <a:schemeClr val="bg1"/>
                </a:solidFill>
              </a:rPr>
              <a:t>,p,s</a:t>
            </a:r>
            <a:r>
              <a:rPr lang="en-GB" sz="2160" b="1" dirty="0">
                <a:solidFill>
                  <a:schemeClr val="bg1"/>
                </a:solidFill>
              </a:rPr>
              <a:t>), s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2" t="20351" r="24519" b="23174"/>
          <a:stretch/>
        </p:blipFill>
        <p:spPr>
          <a:xfrm>
            <a:off x="1048239" y="854250"/>
            <a:ext cx="2527481" cy="1555373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624419" y="6071966"/>
            <a:ext cx="368370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 b="1" i="1" dirty="0">
                <a:solidFill>
                  <a:schemeClr val="tx2"/>
                </a:solidFill>
              </a:rPr>
              <a:t>D</a:t>
            </a:r>
            <a:r>
              <a:rPr lang="en-GB" sz="2400" b="1" i="1" dirty="0" smtClean="0">
                <a:solidFill>
                  <a:schemeClr val="tx2"/>
                </a:solidFill>
              </a:rPr>
              <a:t>emo on 3</a:t>
            </a:r>
            <a:r>
              <a:rPr lang="en-GB" sz="2400" b="1" i="1" baseline="30000" dirty="0" smtClean="0">
                <a:solidFill>
                  <a:schemeClr val="tx2"/>
                </a:solidFill>
              </a:rPr>
              <a:t>rd</a:t>
            </a:r>
            <a:r>
              <a:rPr lang="en-GB" sz="2400" b="1" i="1" dirty="0" smtClean="0">
                <a:solidFill>
                  <a:schemeClr val="tx2"/>
                </a:solidFill>
              </a:rPr>
              <a:t> floor today</a:t>
            </a:r>
            <a:endParaRPr lang="en-GB" sz="2400" b="1" i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37233" y="6071966"/>
            <a:ext cx="584855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2400" b="1" i="1" dirty="0">
                <a:hlinkClick r:id="rId3"/>
              </a:rPr>
              <a:t>https://ssg.aalto.fi/projects/passwords</a:t>
            </a:r>
            <a:r>
              <a:rPr lang="en-GB" sz="2400" b="1" i="1" dirty="0" smtClean="0">
                <a:hlinkClick r:id="rId3"/>
              </a:rPr>
              <a:t>/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39478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Platform Security</a:t>
            </a:r>
            <a:br>
              <a:rPr lang="en-GB" dirty="0" smtClean="0"/>
            </a:br>
            <a:r>
              <a:rPr lang="en-GB" sz="4800" dirty="0" smtClean="0"/>
              <a:t>Protecting the things that run your code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GB" dirty="0" smtClean="0"/>
              <a:t>Andrew Paverd 	(Secure Systems Group)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8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G">
  <a:themeElements>
    <a:clrScheme name="SSG">
      <a:dk1>
        <a:srgbClr val="000000"/>
      </a:dk1>
      <a:lt1>
        <a:sysClr val="window" lastClr="FFFFFF"/>
      </a:lt1>
      <a:dk2>
        <a:srgbClr val="002F6C"/>
      </a:dk2>
      <a:lt2>
        <a:srgbClr val="BDB9B3"/>
      </a:lt2>
      <a:accent1>
        <a:srgbClr val="006CB4"/>
      </a:accent1>
      <a:accent2>
        <a:srgbClr val="009E69"/>
      </a:accent2>
      <a:accent3>
        <a:srgbClr val="DD5354"/>
      </a:accent3>
      <a:accent4>
        <a:srgbClr val="F5CB08"/>
      </a:accent4>
      <a:accent5>
        <a:srgbClr val="6A4593"/>
      </a:accent5>
      <a:accent6>
        <a:srgbClr val="E37828"/>
      </a:accent6>
      <a:hlink>
        <a:srgbClr val="0078EB"/>
      </a:hlink>
      <a:folHlink>
        <a:srgbClr val="00509D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8A1065C1-2188-400B-8211-81541820E067}" vid="{253E13BE-5A56-4EAD-99C1-24E13D59C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8120</TotalTime>
  <Words>192</Words>
  <Application>Microsoft Office PowerPoint</Application>
  <PresentationFormat>Widescreen</PresentationFormat>
  <Paragraphs>70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ヒラギノ角ゴ Pro W3</vt:lpstr>
      <vt:lpstr>SSG</vt:lpstr>
      <vt:lpstr>Platform Security Protecting the things that run your code</vt:lpstr>
      <vt:lpstr>Trust in computing</vt:lpstr>
      <vt:lpstr>Trusted Execution Environment (TEE)</vt:lpstr>
      <vt:lpstr>Storing web passwords</vt:lpstr>
      <vt:lpstr>Stealing web passwords</vt:lpstr>
      <vt:lpstr>Keeping web passwords safe</vt:lpstr>
      <vt:lpstr>Platform Security Protecting the things that run your code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/>
  <cp:lastModifiedBy>Andrew Paverd</cp:lastModifiedBy>
  <cp:revision>347</cp:revision>
  <dcterms:created xsi:type="dcterms:W3CDTF">2014-10-07T11:00:02Z</dcterms:created>
  <dcterms:modified xsi:type="dcterms:W3CDTF">2017-10-12T08:31:24Z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