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307" r:id="rId3"/>
    <p:sldId id="308" r:id="rId4"/>
    <p:sldId id="268" r:id="rId5"/>
    <p:sldId id="306" r:id="rId6"/>
    <p:sldId id="275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9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36271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what a topic is!!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0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pose this as an optimization proble</a:t>
            </a:r>
            <a:r>
              <a:rPr lang="en-US" baseline="0" dirty="0" smtClean="0"/>
              <a:t>m on a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1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5573376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ocial Computing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Polarization on Social </a:t>
            </a:r>
            <a:r>
              <a:rPr lang="en-US" dirty="0"/>
              <a:t>M</a:t>
            </a:r>
            <a:r>
              <a:rPr lang="en-US" dirty="0" smtClean="0"/>
              <a:t>edia</a:t>
            </a:r>
            <a:endParaRPr dirty="0"/>
          </a:p>
        </p:txBody>
      </p:sp>
      <p:sp>
        <p:nvSpPr>
          <p:cNvPr id="120" name="Kiran Garimella, EPFL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199"/>
            <a:ext cx="10464800" cy="30575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Kiran Garimella</a:t>
            </a:r>
          </a:p>
          <a:p>
            <a:endParaRPr lang="en-US" dirty="0" smtClean="0"/>
          </a:p>
          <a:p>
            <a:r>
              <a:rPr lang="en-US" dirty="0" smtClean="0"/>
              <a:t>Data Mining Group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5551" y="254000"/>
            <a:ext cx="12064046" cy="2159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Polarization is everywhere!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1360"/>
            <a:ext cx="13004800" cy="776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3796431"/>
          </a:xfrm>
        </p:spPr>
        <p:txBody>
          <a:bodyPr/>
          <a:lstStyle/>
          <a:p>
            <a:r>
              <a:rPr lang="en-US" dirty="0" smtClean="0"/>
              <a:t>Understanding polarization on social media</a:t>
            </a:r>
          </a:p>
          <a:p>
            <a:pPr lvl="1"/>
            <a:r>
              <a:rPr lang="en-US" dirty="0" smtClean="0"/>
              <a:t>Identifying polarized topics automatically</a:t>
            </a:r>
          </a:p>
          <a:p>
            <a:pPr lvl="1"/>
            <a:r>
              <a:rPr lang="en-US" dirty="0" smtClean="0"/>
              <a:t>Reducing polarization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869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polarization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Identifying and quantifying polarized </a:t>
            </a:r>
            <a:r>
              <a:rPr lang="en-US" dirty="0" smtClean="0"/>
              <a:t>discussions</a:t>
            </a:r>
            <a:endParaRPr lang="en-US" dirty="0"/>
          </a:p>
        </p:txBody>
      </p:sp>
      <p:pic>
        <p:nvPicPr>
          <p:cNvPr id="5" name="Content Placeholder 5" descr="Screen Shot 2016-02-12 at 14.44.09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1" b="13806"/>
          <a:stretch/>
        </p:blipFill>
        <p:spPr>
          <a:xfrm>
            <a:off x="0" y="3298754"/>
            <a:ext cx="13004800" cy="27510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6061" y="7363731"/>
            <a:ext cx="3661756" cy="562203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5FCFF"/>
                </a:solidFill>
              </a:rPr>
              <a:t>polarized</a:t>
            </a:r>
            <a:endParaRPr lang="en-US" b="1" dirty="0">
              <a:solidFill>
                <a:srgbClr val="F5FC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4866" y="7363731"/>
            <a:ext cx="3661756" cy="562203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Not </a:t>
            </a:r>
            <a:r>
              <a:rPr lang="en-US" sz="2800" b="1" dirty="0" smtClean="0">
                <a:solidFill>
                  <a:srgbClr val="F5FCFF"/>
                </a:solidFill>
              </a:rPr>
              <a:t>polarized</a:t>
            </a:r>
            <a:endParaRPr lang="en-US" sz="2800" b="1" dirty="0">
              <a:solidFill>
                <a:srgbClr val="F5FC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1467" y="2554618"/>
            <a:ext cx="4453487" cy="744135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n-US" sz="4000" b="1" dirty="0">
                <a:solidFill>
                  <a:srgbClr val="F5FCFF"/>
                </a:solidFill>
              </a:rPr>
              <a:t>retweet graphs</a:t>
            </a:r>
          </a:p>
        </p:txBody>
      </p:sp>
      <p:sp>
        <p:nvSpPr>
          <p:cNvPr id="9" name="Rectangle 8"/>
          <p:cNvSpPr/>
          <p:nvPr/>
        </p:nvSpPr>
        <p:spPr>
          <a:xfrm>
            <a:off x="976374" y="6316326"/>
            <a:ext cx="1397798" cy="439093"/>
          </a:xfrm>
          <a:prstGeom prst="rect">
            <a:avLst/>
          </a:prstGeom>
        </p:spPr>
        <p:txBody>
          <a:bodyPr wrap="none" lIns="130046" tIns="65023" rIns="130046" bIns="65023">
            <a:spAutoFit/>
          </a:bodyPr>
          <a:lstStyle/>
          <a:p>
            <a:r>
              <a:rPr lang="en-US" dirty="0" smtClean="0"/>
              <a:t>#</a:t>
            </a:r>
            <a:r>
              <a:rPr lang="en-US" dirty="0"/>
              <a:t>beefban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96104" y="6316324"/>
            <a:ext cx="1885101" cy="439093"/>
          </a:xfrm>
          <a:prstGeom prst="rect">
            <a:avLst/>
          </a:prstGeom>
        </p:spPr>
        <p:txBody>
          <a:bodyPr wrap="none" lIns="130046" tIns="65023" rIns="130046" bIns="65023">
            <a:spAutoFit/>
          </a:bodyPr>
          <a:lstStyle/>
          <a:p>
            <a:r>
              <a:rPr lang="en-US" dirty="0"/>
              <a:t>#russia march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17259" y="6316326"/>
            <a:ext cx="967953" cy="439093"/>
          </a:xfrm>
          <a:prstGeom prst="rect">
            <a:avLst/>
          </a:prstGeom>
        </p:spPr>
        <p:txBody>
          <a:bodyPr wrap="none" lIns="130046" tIns="65023" rIns="130046" bIns="65023">
            <a:spAutoFit/>
          </a:bodyPr>
          <a:lstStyle/>
          <a:p>
            <a:r>
              <a:rPr lang="en-US" dirty="0"/>
              <a:t>#sxsw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93817" y="6316324"/>
            <a:ext cx="2084126" cy="439093"/>
          </a:xfrm>
          <a:prstGeom prst="rect">
            <a:avLst/>
          </a:prstGeom>
        </p:spPr>
        <p:txBody>
          <a:bodyPr wrap="none" lIns="130046" tIns="65023" rIns="130046" bIns="65023">
            <a:spAutoFit/>
          </a:bodyPr>
          <a:lstStyle/>
          <a:p>
            <a:r>
              <a:rPr lang="en-US" dirty="0"/>
              <a:t>#</a:t>
            </a:r>
            <a:r>
              <a:rPr lang="en-US" dirty="0" err="1" smtClean="0"/>
              <a:t>germanwings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38794" y="3298754"/>
            <a:ext cx="0" cy="27510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screenshot_russia_march_before.png"/>
          <p:cNvPicPr>
            <a:picLocks noChangeAspect="1"/>
          </p:cNvPicPr>
          <p:nvPr/>
        </p:nvPicPr>
        <p:blipFill>
          <a:blip r:embed="rId4">
            <a:extLst/>
          </a:blip>
          <a:srcRect t="22333" b="22333"/>
          <a:stretch>
            <a:fillRect/>
          </a:stretch>
        </p:blipFill>
        <p:spPr>
          <a:xfrm>
            <a:off x="0" y="2590800"/>
            <a:ext cx="13004800" cy="539700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211650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Reducing polarization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135" name="Oval 134"/>
          <p:cNvSpPr/>
          <p:nvPr/>
        </p:nvSpPr>
        <p:spPr>
          <a:xfrm>
            <a:off x="2015918" y="4060985"/>
            <a:ext cx="3482536" cy="3639520"/>
          </a:xfrm>
          <a:prstGeom prst="ellipse">
            <a:avLst/>
          </a:prstGeom>
          <a:solidFill>
            <a:srgbClr val="D6EDF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375272" y="4060987"/>
            <a:ext cx="3482539" cy="36395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67927" y="4917581"/>
            <a:ext cx="1228079" cy="1156127"/>
            <a:chOff x="4704581" y="2592767"/>
            <a:chExt cx="527938" cy="475569"/>
          </a:xfrm>
        </p:grpSpPr>
        <p:sp>
          <p:nvSpPr>
            <p:cNvPr id="138" name="Oval 137"/>
            <p:cNvSpPr/>
            <p:nvPr/>
          </p:nvSpPr>
          <p:spPr>
            <a:xfrm>
              <a:off x="4921622" y="2792502"/>
              <a:ext cx="152401" cy="152400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5143144" y="301040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186800" y="2781422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4819252" y="301040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5065554" y="2624506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4835127" y="2721434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4763943" y="259276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4704581" y="272832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1"/>
              <a:endCxn id="147" idx="5"/>
            </p:cNvCxnSpPr>
            <p:nvPr/>
          </p:nvCxnSpPr>
          <p:spPr>
            <a:xfrm flipH="1" flipV="1">
              <a:off x="4802967" y="2642212"/>
              <a:ext cx="38855" cy="877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8" idx="6"/>
              <a:endCxn id="146" idx="2"/>
            </p:cNvCxnSpPr>
            <p:nvPr/>
          </p:nvCxnSpPr>
          <p:spPr>
            <a:xfrm flipV="1">
              <a:off x="4750300" y="2750399"/>
              <a:ext cx="84827" cy="68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9" idx="1"/>
              <a:endCxn id="146" idx="5"/>
            </p:cNvCxnSpPr>
            <p:nvPr/>
          </p:nvCxnSpPr>
          <p:spPr>
            <a:xfrm flipH="1" flipV="1">
              <a:off x="4874151" y="2770879"/>
              <a:ext cx="69790" cy="4394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9" idx="7"/>
              <a:endCxn id="145" idx="4"/>
            </p:cNvCxnSpPr>
            <p:nvPr/>
          </p:nvCxnSpPr>
          <p:spPr>
            <a:xfrm flipV="1">
              <a:off x="5051704" y="2682435"/>
              <a:ext cx="36710" cy="13238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9" idx="7"/>
              <a:endCxn id="142" idx="2"/>
            </p:cNvCxnSpPr>
            <p:nvPr/>
          </p:nvCxnSpPr>
          <p:spPr>
            <a:xfrm flipV="1">
              <a:off x="5051704" y="2810387"/>
              <a:ext cx="135096" cy="4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39" idx="5"/>
              <a:endCxn id="140" idx="1"/>
            </p:cNvCxnSpPr>
            <p:nvPr/>
          </p:nvCxnSpPr>
          <p:spPr>
            <a:xfrm>
              <a:off x="5051704" y="2922584"/>
              <a:ext cx="98135" cy="963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9" idx="3"/>
              <a:endCxn id="143" idx="7"/>
            </p:cNvCxnSpPr>
            <p:nvPr/>
          </p:nvCxnSpPr>
          <p:spPr>
            <a:xfrm flipH="1">
              <a:off x="4858276" y="2922584"/>
              <a:ext cx="85665" cy="963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7734502" y="5097454"/>
            <a:ext cx="1228079" cy="1156127"/>
            <a:chOff x="4457059" y="2478830"/>
            <a:chExt cx="527938" cy="475569"/>
          </a:xfrm>
          <a:solidFill>
            <a:schemeClr val="accent6">
              <a:lumMod val="75000"/>
            </a:schemeClr>
          </a:solidFill>
        </p:grpSpPr>
        <p:sp>
          <p:nvSpPr>
            <p:cNvPr id="158" name="Oval 157"/>
            <p:cNvSpPr/>
            <p:nvPr/>
          </p:nvSpPr>
          <p:spPr>
            <a:xfrm>
              <a:off x="4674100" y="2678565"/>
              <a:ext cx="152401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4895622" y="289647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4939278" y="2667485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4571730" y="289647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818032" y="2510569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4587605" y="2607497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4516421" y="247883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457059" y="261439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H="1" flipV="1">
              <a:off x="4555445" y="2528275"/>
              <a:ext cx="38855" cy="8770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4502778" y="2636462"/>
              <a:ext cx="84827" cy="6893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H="1" flipV="1">
              <a:off x="4626629" y="2656942"/>
              <a:ext cx="69790" cy="43941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4804182" y="2568498"/>
              <a:ext cx="36710" cy="132385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58" idx="6"/>
              <a:endCxn id="161" idx="3"/>
            </p:cNvCxnSpPr>
            <p:nvPr/>
          </p:nvCxnSpPr>
          <p:spPr>
            <a:xfrm flipV="1">
              <a:off x="4826501" y="2716930"/>
              <a:ext cx="119473" cy="37835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804182" y="2808647"/>
              <a:ext cx="98135" cy="9630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4610754" y="2808647"/>
              <a:ext cx="85665" cy="9630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Oval 174"/>
          <p:cNvSpPr/>
          <p:nvPr/>
        </p:nvSpPr>
        <p:spPr>
          <a:xfrm>
            <a:off x="3539745" y="5670055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stCxn id="138" idx="2"/>
          </p:cNvCxnSpPr>
          <p:nvPr/>
        </p:nvCxnSpPr>
        <p:spPr>
          <a:xfrm flipH="1">
            <a:off x="3624936" y="5588390"/>
            <a:ext cx="447866" cy="1309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>
            <a:off x="2542371" y="5056186"/>
            <a:ext cx="278548" cy="292170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936522" y="5548486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>
            <a:stCxn id="178" idx="5"/>
          </p:cNvCxnSpPr>
          <p:nvPr/>
        </p:nvCxnSpPr>
        <p:spPr>
          <a:xfrm>
            <a:off x="2723817" y="5334983"/>
            <a:ext cx="228279" cy="2341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4804850" y="6147407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>
            <a:stCxn id="139" idx="6"/>
          </p:cNvCxnSpPr>
          <p:nvPr/>
        </p:nvCxnSpPr>
        <p:spPr>
          <a:xfrm>
            <a:off x="4694456" y="6003293"/>
            <a:ext cx="125968" cy="1647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5021597" y="6364154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>
            <a:stCxn id="180" idx="5"/>
          </p:cNvCxnSpPr>
          <p:nvPr/>
        </p:nvCxnSpPr>
        <p:spPr>
          <a:xfrm>
            <a:off x="4895626" y="6267610"/>
            <a:ext cx="141545" cy="11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2323882" y="553047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5" name="Straight Connector 184"/>
          <p:cNvCxnSpPr>
            <a:stCxn id="177" idx="3"/>
            <a:endCxn id="184" idx="7"/>
          </p:cNvCxnSpPr>
          <p:nvPr/>
        </p:nvCxnSpPr>
        <p:spPr>
          <a:xfrm flipH="1">
            <a:off x="2414658" y="5305569"/>
            <a:ext cx="168505" cy="2455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3137244" y="5183135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7" name="Straight Connector 186"/>
          <p:cNvCxnSpPr>
            <a:stCxn id="177" idx="6"/>
          </p:cNvCxnSpPr>
          <p:nvPr/>
        </p:nvCxnSpPr>
        <p:spPr>
          <a:xfrm>
            <a:off x="2820919" y="5202272"/>
            <a:ext cx="316325" cy="426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>
            <a:off x="2558976" y="4667861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>
            <a:stCxn id="177" idx="0"/>
            <a:endCxn id="188" idx="4"/>
          </p:cNvCxnSpPr>
          <p:nvPr/>
        </p:nvCxnSpPr>
        <p:spPr>
          <a:xfrm flipH="1" flipV="1">
            <a:off x="2612152" y="4808688"/>
            <a:ext cx="69493" cy="2474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2681645" y="6293739"/>
            <a:ext cx="302844" cy="334460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50526" y="685433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stCxn id="190" idx="3"/>
            <a:endCxn id="191" idx="7"/>
          </p:cNvCxnSpPr>
          <p:nvPr/>
        </p:nvCxnSpPr>
        <p:spPr>
          <a:xfrm flipH="1">
            <a:off x="2541302" y="6579219"/>
            <a:ext cx="184693" cy="2957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2308307" y="6427411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>
            <a:stCxn id="190" idx="2"/>
            <a:endCxn id="193" idx="6"/>
          </p:cNvCxnSpPr>
          <p:nvPr/>
        </p:nvCxnSpPr>
        <p:spPr>
          <a:xfrm flipH="1">
            <a:off x="2414658" y="6460969"/>
            <a:ext cx="266987" cy="3685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/>
          <p:cNvSpPr/>
          <p:nvPr/>
        </p:nvSpPr>
        <p:spPr>
          <a:xfrm>
            <a:off x="3285075" y="641329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>
            <a:stCxn id="190" idx="6"/>
            <a:endCxn id="195" idx="2"/>
          </p:cNvCxnSpPr>
          <p:nvPr/>
        </p:nvCxnSpPr>
        <p:spPr>
          <a:xfrm>
            <a:off x="2984488" y="6460970"/>
            <a:ext cx="300587" cy="227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2723816" y="597032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stCxn id="190" idx="0"/>
            <a:endCxn id="197" idx="4"/>
          </p:cNvCxnSpPr>
          <p:nvPr/>
        </p:nvCxnSpPr>
        <p:spPr>
          <a:xfrm flipH="1" flipV="1">
            <a:off x="2776992" y="6111147"/>
            <a:ext cx="56075" cy="1825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>
          <a:xfrm>
            <a:off x="3624937" y="6740952"/>
            <a:ext cx="263525" cy="26757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004067" y="7208659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1" name="Straight Connector 200"/>
          <p:cNvCxnSpPr>
            <a:stCxn id="200" idx="5"/>
          </p:cNvCxnSpPr>
          <p:nvPr/>
        </p:nvCxnSpPr>
        <p:spPr>
          <a:xfrm>
            <a:off x="3791361" y="6995156"/>
            <a:ext cx="228279" cy="2341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201"/>
          <p:cNvSpPr/>
          <p:nvPr/>
        </p:nvSpPr>
        <p:spPr>
          <a:xfrm>
            <a:off x="3391426" y="7190642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>
            <a:stCxn id="199" idx="3"/>
            <a:endCxn id="202" idx="7"/>
          </p:cNvCxnSpPr>
          <p:nvPr/>
        </p:nvCxnSpPr>
        <p:spPr>
          <a:xfrm flipH="1">
            <a:off x="3482202" y="6969343"/>
            <a:ext cx="181327" cy="2419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4204788" y="6843307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5" name="Straight Connector 204"/>
          <p:cNvCxnSpPr>
            <a:stCxn id="199" idx="6"/>
          </p:cNvCxnSpPr>
          <p:nvPr/>
        </p:nvCxnSpPr>
        <p:spPr>
          <a:xfrm>
            <a:off x="3888462" y="6874740"/>
            <a:ext cx="316326" cy="30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3790868" y="6379918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8" name="Straight Connector 207"/>
          <p:cNvCxnSpPr>
            <a:stCxn id="199" idx="0"/>
            <a:endCxn id="207" idx="4"/>
          </p:cNvCxnSpPr>
          <p:nvPr/>
        </p:nvCxnSpPr>
        <p:spPr>
          <a:xfrm flipV="1">
            <a:off x="3756700" y="6520744"/>
            <a:ext cx="87344" cy="2202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90" idx="5"/>
            <a:endCxn id="211" idx="1"/>
          </p:cNvCxnSpPr>
          <p:nvPr/>
        </p:nvCxnSpPr>
        <p:spPr>
          <a:xfrm>
            <a:off x="2940138" y="6579218"/>
            <a:ext cx="159505" cy="2497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3084068" y="6808349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3" name="Straight Connector 212"/>
          <p:cNvCxnSpPr>
            <a:stCxn id="197" idx="0"/>
            <a:endCxn id="178" idx="3"/>
          </p:cNvCxnSpPr>
          <p:nvPr/>
        </p:nvCxnSpPr>
        <p:spPr>
          <a:xfrm flipV="1">
            <a:off x="2776993" y="5668689"/>
            <a:ext cx="175105" cy="3016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97" idx="1"/>
            <a:endCxn id="177" idx="3"/>
          </p:cNvCxnSpPr>
          <p:nvPr/>
        </p:nvCxnSpPr>
        <p:spPr>
          <a:xfrm flipH="1" flipV="1">
            <a:off x="2583163" y="5305569"/>
            <a:ext cx="156228" cy="6853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178" idx="6"/>
            <a:endCxn id="175" idx="2"/>
          </p:cNvCxnSpPr>
          <p:nvPr/>
        </p:nvCxnSpPr>
        <p:spPr>
          <a:xfrm>
            <a:off x="3042873" y="5618900"/>
            <a:ext cx="496872" cy="1215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90" idx="7"/>
            <a:endCxn id="142" idx="2"/>
          </p:cNvCxnSpPr>
          <p:nvPr/>
        </p:nvCxnSpPr>
        <p:spPr>
          <a:xfrm flipV="1">
            <a:off x="2940138" y="6003294"/>
            <a:ext cx="894534" cy="3394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99" idx="7"/>
            <a:endCxn id="139" idx="2"/>
          </p:cNvCxnSpPr>
          <p:nvPr/>
        </p:nvCxnSpPr>
        <p:spPr>
          <a:xfrm flipV="1">
            <a:off x="3849870" y="6003294"/>
            <a:ext cx="738234" cy="776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endCxn id="138" idx="4"/>
          </p:cNvCxnSpPr>
          <p:nvPr/>
        </p:nvCxnSpPr>
        <p:spPr>
          <a:xfrm flipV="1">
            <a:off x="3887175" y="5773633"/>
            <a:ext cx="362884" cy="5927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99" idx="1"/>
            <a:endCxn id="190" idx="5"/>
          </p:cNvCxnSpPr>
          <p:nvPr/>
        </p:nvCxnSpPr>
        <p:spPr>
          <a:xfrm flipH="1" flipV="1">
            <a:off x="2940138" y="6579219"/>
            <a:ext cx="723391" cy="2009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5127948" y="5484533"/>
            <a:ext cx="106351" cy="140827"/>
          </a:xfrm>
          <a:prstGeom prst="ellipse">
            <a:avLst/>
          </a:prstGeom>
          <a:solidFill>
            <a:srgbClr val="397DD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>
            <a:stCxn id="140" idx="6"/>
            <a:endCxn id="224" idx="2"/>
          </p:cNvCxnSpPr>
          <p:nvPr/>
        </p:nvCxnSpPr>
        <p:spPr>
          <a:xfrm>
            <a:off x="4796006" y="5446622"/>
            <a:ext cx="331942" cy="1083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5338627" y="5789584"/>
            <a:ext cx="106351" cy="140827"/>
          </a:xfrm>
          <a:prstGeom prst="ellipse">
            <a:avLst/>
          </a:prstGeom>
          <a:solidFill>
            <a:srgbClr val="397DD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27" name="Straight Connector 226"/>
          <p:cNvCxnSpPr>
            <a:stCxn id="224" idx="5"/>
            <a:endCxn id="226" idx="1"/>
          </p:cNvCxnSpPr>
          <p:nvPr/>
        </p:nvCxnSpPr>
        <p:spPr>
          <a:xfrm>
            <a:off x="5218724" y="5604736"/>
            <a:ext cx="135478" cy="205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9148190" y="4706606"/>
            <a:ext cx="302592" cy="31623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9611573" y="5182088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9713124" y="4625416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858141" y="5182088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895069" y="4479583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8591396" y="4496339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8697748" y="4549996"/>
            <a:ext cx="197323" cy="1675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28" idx="1"/>
          </p:cNvCxnSpPr>
          <p:nvPr/>
        </p:nvCxnSpPr>
        <p:spPr>
          <a:xfrm flipH="1" flipV="1">
            <a:off x="8985847" y="4599786"/>
            <a:ext cx="206657" cy="153132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28" idx="7"/>
          </p:cNvCxnSpPr>
          <p:nvPr/>
        </p:nvCxnSpPr>
        <p:spPr>
          <a:xfrm flipV="1">
            <a:off x="9406470" y="4695831"/>
            <a:ext cx="306655" cy="5708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9398868" y="4968585"/>
            <a:ext cx="228279" cy="23412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28" idx="3"/>
          </p:cNvCxnSpPr>
          <p:nvPr/>
        </p:nvCxnSpPr>
        <p:spPr>
          <a:xfrm flipH="1">
            <a:off x="8948920" y="4976529"/>
            <a:ext cx="243584" cy="226182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9450783" y="6949175"/>
            <a:ext cx="249758" cy="26462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9845022" y="7302630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9962882" y="6816372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9125733" y="7302738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9144827" y="6670539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9239679" y="6293739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8841154" y="6687295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3" idx="7"/>
            <a:endCxn id="244" idx="4"/>
          </p:cNvCxnSpPr>
          <p:nvPr/>
        </p:nvCxnSpPr>
        <p:spPr>
          <a:xfrm flipV="1">
            <a:off x="9235603" y="6434566"/>
            <a:ext cx="57252" cy="25659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V="1">
            <a:off x="8947506" y="6740952"/>
            <a:ext cx="197323" cy="1675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39" idx="1"/>
          </p:cNvCxnSpPr>
          <p:nvPr/>
        </p:nvCxnSpPr>
        <p:spPr>
          <a:xfrm flipH="1" flipV="1">
            <a:off x="9235605" y="6790742"/>
            <a:ext cx="251755" cy="19718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39" idx="7"/>
          </p:cNvCxnSpPr>
          <p:nvPr/>
        </p:nvCxnSpPr>
        <p:spPr>
          <a:xfrm flipV="1">
            <a:off x="9663964" y="6886788"/>
            <a:ext cx="298918" cy="101141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240" idx="1"/>
          </p:cNvCxnSpPr>
          <p:nvPr/>
        </p:nvCxnSpPr>
        <p:spPr>
          <a:xfrm>
            <a:off x="9648626" y="7159541"/>
            <a:ext cx="211972" cy="163712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239" idx="3"/>
            <a:endCxn id="242" idx="7"/>
          </p:cNvCxnSpPr>
          <p:nvPr/>
        </p:nvCxnSpPr>
        <p:spPr>
          <a:xfrm flipH="1">
            <a:off x="9216511" y="7175045"/>
            <a:ext cx="270849" cy="14831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10016057" y="4911492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53" name="Straight Connector 252"/>
          <p:cNvCxnSpPr>
            <a:stCxn id="229" idx="7"/>
            <a:endCxn id="252" idx="3"/>
          </p:cNvCxnSpPr>
          <p:nvPr/>
        </p:nvCxnSpPr>
        <p:spPr>
          <a:xfrm flipV="1">
            <a:off x="9702350" y="5006534"/>
            <a:ext cx="329283" cy="19617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30" idx="5"/>
            <a:endCxn id="252" idx="1"/>
          </p:cNvCxnSpPr>
          <p:nvPr/>
        </p:nvCxnSpPr>
        <p:spPr>
          <a:xfrm>
            <a:off x="9803900" y="4745619"/>
            <a:ext cx="227732" cy="182180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228" idx="4"/>
            <a:endCxn id="244" idx="0"/>
          </p:cNvCxnSpPr>
          <p:nvPr/>
        </p:nvCxnSpPr>
        <p:spPr>
          <a:xfrm flipH="1">
            <a:off x="9292855" y="5022841"/>
            <a:ext cx="6632" cy="1270898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stCxn id="160" idx="4"/>
            <a:endCxn id="245" idx="0"/>
          </p:cNvCxnSpPr>
          <p:nvPr/>
        </p:nvCxnSpPr>
        <p:spPr>
          <a:xfrm>
            <a:off x="8807852" y="6253577"/>
            <a:ext cx="86478" cy="433718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 256"/>
          <p:cNvSpPr/>
          <p:nvPr/>
        </p:nvSpPr>
        <p:spPr>
          <a:xfrm>
            <a:off x="9668264" y="6018167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7" idx="3"/>
            <a:endCxn id="239" idx="0"/>
          </p:cNvCxnSpPr>
          <p:nvPr/>
        </p:nvCxnSpPr>
        <p:spPr>
          <a:xfrm flipH="1">
            <a:off x="9575662" y="6138369"/>
            <a:ext cx="108177" cy="81080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158" idx="6"/>
            <a:endCxn id="257" idx="1"/>
          </p:cNvCxnSpPr>
          <p:nvPr/>
        </p:nvCxnSpPr>
        <p:spPr>
          <a:xfrm>
            <a:off x="8593887" y="5768259"/>
            <a:ext cx="1089953" cy="270531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259"/>
          <p:cNvSpPr/>
          <p:nvPr/>
        </p:nvSpPr>
        <p:spPr>
          <a:xfrm>
            <a:off x="10374206" y="5740468"/>
            <a:ext cx="220415" cy="2106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57" idx="6"/>
            <a:endCxn id="260" idx="2"/>
          </p:cNvCxnSpPr>
          <p:nvPr/>
        </p:nvCxnSpPr>
        <p:spPr>
          <a:xfrm flipV="1">
            <a:off x="9774616" y="5845812"/>
            <a:ext cx="599590" cy="242768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10597229" y="5406778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>
            <a:stCxn id="260" idx="0"/>
            <a:endCxn id="262" idx="3"/>
          </p:cNvCxnSpPr>
          <p:nvPr/>
        </p:nvCxnSpPr>
        <p:spPr>
          <a:xfrm flipV="1">
            <a:off x="10484414" y="5501821"/>
            <a:ext cx="128390" cy="23864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 263"/>
          <p:cNvSpPr/>
          <p:nvPr/>
        </p:nvSpPr>
        <p:spPr>
          <a:xfrm>
            <a:off x="10432517" y="6288234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>
            <a:stCxn id="260" idx="4"/>
            <a:endCxn id="264" idx="0"/>
          </p:cNvCxnSpPr>
          <p:nvPr/>
        </p:nvCxnSpPr>
        <p:spPr>
          <a:xfrm>
            <a:off x="10484414" y="5951157"/>
            <a:ext cx="1279" cy="33707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60" idx="1"/>
            <a:endCxn id="267" idx="5"/>
          </p:cNvCxnSpPr>
          <p:nvPr/>
        </p:nvCxnSpPr>
        <p:spPr>
          <a:xfrm flipH="1" flipV="1">
            <a:off x="10185536" y="5505287"/>
            <a:ext cx="220949" cy="266035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Oval 266"/>
          <p:cNvSpPr/>
          <p:nvPr/>
        </p:nvSpPr>
        <p:spPr>
          <a:xfrm>
            <a:off x="10094759" y="5410245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624937" y="4274583"/>
            <a:ext cx="278548" cy="292170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3043522" y="4527206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3238902" y="4820261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4114208" y="4835902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4598754" y="4636636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4579216" y="643404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4712078" y="6879495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>
            <a:stCxn id="180" idx="3"/>
            <a:endCxn id="273" idx="7"/>
          </p:cNvCxnSpPr>
          <p:nvPr/>
        </p:nvCxnSpPr>
        <p:spPr>
          <a:xfrm flipH="1">
            <a:off x="4669992" y="6267610"/>
            <a:ext cx="150433" cy="1870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273" idx="4"/>
            <a:endCxn id="274" idx="0"/>
          </p:cNvCxnSpPr>
          <p:nvPr/>
        </p:nvCxnSpPr>
        <p:spPr>
          <a:xfrm>
            <a:off x="4632392" y="6574867"/>
            <a:ext cx="132862" cy="304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204" idx="6"/>
            <a:endCxn id="274" idx="2"/>
          </p:cNvCxnSpPr>
          <p:nvPr/>
        </p:nvCxnSpPr>
        <p:spPr>
          <a:xfrm>
            <a:off x="4311139" y="6913721"/>
            <a:ext cx="400939" cy="361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stCxn id="188" idx="6"/>
            <a:endCxn id="269" idx="2"/>
          </p:cNvCxnSpPr>
          <p:nvPr/>
        </p:nvCxnSpPr>
        <p:spPr>
          <a:xfrm flipV="1">
            <a:off x="2665327" y="4597620"/>
            <a:ext cx="378195" cy="14065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270" idx="0"/>
            <a:endCxn id="269" idx="5"/>
          </p:cNvCxnSpPr>
          <p:nvPr/>
        </p:nvCxnSpPr>
        <p:spPr>
          <a:xfrm flipH="1" flipV="1">
            <a:off x="3134298" y="4647409"/>
            <a:ext cx="157780" cy="1728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268" idx="4"/>
          </p:cNvCxnSpPr>
          <p:nvPr/>
        </p:nvCxnSpPr>
        <p:spPr>
          <a:xfrm flipV="1">
            <a:off x="3756700" y="4566753"/>
            <a:ext cx="7511" cy="3447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stCxn id="271" idx="1"/>
            <a:endCxn id="268" idx="5"/>
          </p:cNvCxnSpPr>
          <p:nvPr/>
        </p:nvCxnSpPr>
        <p:spPr>
          <a:xfrm flipH="1" flipV="1">
            <a:off x="3862693" y="4523966"/>
            <a:ext cx="267090" cy="3325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stCxn id="272" idx="4"/>
            <a:endCxn id="143" idx="7"/>
          </p:cNvCxnSpPr>
          <p:nvPr/>
        </p:nvCxnSpPr>
        <p:spPr>
          <a:xfrm flipH="1">
            <a:off x="4498391" y="4777463"/>
            <a:ext cx="153539" cy="237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Oval 282"/>
          <p:cNvSpPr/>
          <p:nvPr/>
        </p:nvSpPr>
        <p:spPr>
          <a:xfrm>
            <a:off x="9381009" y="4272800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84" name="Straight Connector 283"/>
          <p:cNvCxnSpPr>
            <a:stCxn id="228" idx="0"/>
            <a:endCxn id="283" idx="3"/>
          </p:cNvCxnSpPr>
          <p:nvPr/>
        </p:nvCxnSpPr>
        <p:spPr>
          <a:xfrm flipV="1">
            <a:off x="9299486" y="4393003"/>
            <a:ext cx="97098" cy="313603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Oval 284"/>
          <p:cNvSpPr/>
          <p:nvPr/>
        </p:nvSpPr>
        <p:spPr>
          <a:xfrm>
            <a:off x="8239379" y="6754477"/>
            <a:ext cx="249758" cy="26462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7985673" y="7095265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7787677" y="6461052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9298354" y="7144495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8604580" y="7349486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>
            <a:stCxn id="245" idx="2"/>
            <a:endCxn id="285" idx="6"/>
          </p:cNvCxnSpPr>
          <p:nvPr/>
        </p:nvCxnSpPr>
        <p:spPr>
          <a:xfrm flipH="1">
            <a:off x="8489137" y="6757709"/>
            <a:ext cx="352017" cy="129079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285" idx="5"/>
            <a:endCxn id="289" idx="0"/>
          </p:cNvCxnSpPr>
          <p:nvPr/>
        </p:nvCxnSpPr>
        <p:spPr>
          <a:xfrm>
            <a:off x="8452561" y="6980346"/>
            <a:ext cx="205195" cy="369140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286" idx="7"/>
            <a:endCxn id="285" idx="3"/>
          </p:cNvCxnSpPr>
          <p:nvPr/>
        </p:nvCxnSpPr>
        <p:spPr>
          <a:xfrm flipV="1">
            <a:off x="8076449" y="6980346"/>
            <a:ext cx="199506" cy="135543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287" idx="5"/>
            <a:endCxn id="285" idx="1"/>
          </p:cNvCxnSpPr>
          <p:nvPr/>
        </p:nvCxnSpPr>
        <p:spPr>
          <a:xfrm>
            <a:off x="7878453" y="6581255"/>
            <a:ext cx="397502" cy="211975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endCxn id="166" idx="1"/>
          </p:cNvCxnSpPr>
          <p:nvPr/>
        </p:nvCxnSpPr>
        <p:spPr>
          <a:xfrm>
            <a:off x="4712078" y="4706606"/>
            <a:ext cx="3176086" cy="411472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Straight Connector 294"/>
          <p:cNvCxnSpPr>
            <a:stCxn id="143" idx="6"/>
            <a:endCxn id="167" idx="1"/>
          </p:cNvCxnSpPr>
          <p:nvPr/>
        </p:nvCxnSpPr>
        <p:spPr>
          <a:xfrm>
            <a:off x="4513966" y="5065154"/>
            <a:ext cx="3236111" cy="382476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6" name="Straight Connector 295"/>
          <p:cNvCxnSpPr>
            <a:stCxn id="226" idx="7"/>
            <a:endCxn id="167" idx="2"/>
          </p:cNvCxnSpPr>
          <p:nvPr/>
        </p:nvCxnSpPr>
        <p:spPr>
          <a:xfrm flipV="1">
            <a:off x="5429403" y="5497420"/>
            <a:ext cx="2305099" cy="312788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8" name="Straight Connector 297"/>
          <p:cNvCxnSpPr>
            <a:stCxn id="200" idx="7"/>
            <a:endCxn id="287" idx="3"/>
          </p:cNvCxnSpPr>
          <p:nvPr/>
        </p:nvCxnSpPr>
        <p:spPr>
          <a:xfrm flipV="1">
            <a:off x="4094843" y="6581255"/>
            <a:ext cx="3708409" cy="648028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9" name="Straight Connector 298"/>
          <p:cNvCxnSpPr>
            <a:stCxn id="182" idx="6"/>
            <a:endCxn id="287" idx="2"/>
          </p:cNvCxnSpPr>
          <p:nvPr/>
        </p:nvCxnSpPr>
        <p:spPr>
          <a:xfrm>
            <a:off x="5127948" y="6434568"/>
            <a:ext cx="2659729" cy="96898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6277658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dirty="0" smtClean="0"/>
              <a:t>can </a:t>
            </a:r>
            <a:r>
              <a:rPr lang="en-US" dirty="0"/>
              <a:t>we bridge the divide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6</a:t>
            </a:fld>
            <a:endParaRPr lang="uk-UA"/>
          </a:p>
        </p:txBody>
      </p:sp>
      <p:sp>
        <p:nvSpPr>
          <p:cNvPr id="134" name="Content Placeholder 2"/>
          <p:cNvSpPr>
            <a:spLocks noGrp="1"/>
          </p:cNvSpPr>
          <p:nvPr>
            <p:ph type="body" idx="4294967295"/>
          </p:nvPr>
        </p:nvSpPr>
        <p:spPr>
          <a:xfrm>
            <a:off x="416630" y="2488932"/>
            <a:ext cx="12192000" cy="713177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F5FCFF"/>
              </a:solidFill>
            </a:endParaRPr>
          </a:p>
          <a:p>
            <a:r>
              <a:rPr lang="en-US" dirty="0" smtClean="0">
                <a:solidFill>
                  <a:srgbClr val="F5FCFF"/>
                </a:solidFill>
              </a:rPr>
              <a:t>Connect the two sides</a:t>
            </a:r>
          </a:p>
          <a:p>
            <a:pPr marL="0" indent="0">
              <a:buNone/>
            </a:pPr>
            <a:endParaRPr lang="en-US" dirty="0">
              <a:solidFill>
                <a:srgbClr val="F5FC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5FCFF"/>
              </a:solidFill>
            </a:endParaRPr>
          </a:p>
          <a:p>
            <a:endParaRPr lang="en-US" dirty="0">
              <a:solidFill>
                <a:srgbClr val="F5FCFF"/>
              </a:solidFill>
            </a:endParaRPr>
          </a:p>
          <a:p>
            <a:endParaRPr lang="en-US" dirty="0" smtClean="0">
              <a:solidFill>
                <a:srgbClr val="F5FCFF"/>
              </a:solidFill>
            </a:endParaRPr>
          </a:p>
          <a:p>
            <a:r>
              <a:rPr lang="en-US" dirty="0" smtClean="0">
                <a:solidFill>
                  <a:srgbClr val="F5FCFF"/>
                </a:solidFill>
              </a:rPr>
              <a:t>E.g</a:t>
            </a:r>
            <a:r>
              <a:rPr lang="en-US" dirty="0">
                <a:solidFill>
                  <a:srgbClr val="F5FCFF"/>
                </a:solidFill>
              </a:rPr>
              <a:t>. Recommend a user from one side to follow/</a:t>
            </a:r>
            <a:r>
              <a:rPr lang="en-US" dirty="0" err="1">
                <a:solidFill>
                  <a:srgbClr val="F5FCFF"/>
                </a:solidFill>
              </a:rPr>
              <a:t>retweet</a:t>
            </a:r>
            <a:r>
              <a:rPr lang="en-US" dirty="0">
                <a:solidFill>
                  <a:srgbClr val="F5FCFF"/>
                </a:solidFill>
              </a:rPr>
              <a:t>/read content from the other side</a:t>
            </a:r>
          </a:p>
          <a:p>
            <a:endParaRPr lang="en-US" dirty="0" smtClean="0">
              <a:solidFill>
                <a:srgbClr val="F5FCFF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2015918" y="4060985"/>
            <a:ext cx="3482536" cy="3639520"/>
          </a:xfrm>
          <a:prstGeom prst="ellipse">
            <a:avLst/>
          </a:prstGeom>
          <a:solidFill>
            <a:srgbClr val="D6EDF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375272" y="4060987"/>
            <a:ext cx="3482539" cy="36395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67927" y="4917581"/>
            <a:ext cx="1228079" cy="1156127"/>
            <a:chOff x="4704581" y="2592767"/>
            <a:chExt cx="527938" cy="475569"/>
          </a:xfrm>
        </p:grpSpPr>
        <p:sp>
          <p:nvSpPr>
            <p:cNvPr id="138" name="Oval 137"/>
            <p:cNvSpPr/>
            <p:nvPr/>
          </p:nvSpPr>
          <p:spPr>
            <a:xfrm>
              <a:off x="4921622" y="2792502"/>
              <a:ext cx="152401" cy="152400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5143144" y="301040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186800" y="2781422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4819252" y="301040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5065554" y="2624506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4835127" y="2721434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4763943" y="259276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4704581" y="2728327"/>
              <a:ext cx="45719" cy="57929"/>
            </a:xfrm>
            <a:prstGeom prst="ellipse">
              <a:avLst/>
            </a:prstGeom>
            <a:solidFill>
              <a:srgbClr val="408B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1"/>
              <a:endCxn id="147" idx="5"/>
            </p:cNvCxnSpPr>
            <p:nvPr/>
          </p:nvCxnSpPr>
          <p:spPr>
            <a:xfrm flipH="1" flipV="1">
              <a:off x="4802967" y="2642212"/>
              <a:ext cx="38855" cy="877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8" idx="6"/>
              <a:endCxn id="146" idx="2"/>
            </p:cNvCxnSpPr>
            <p:nvPr/>
          </p:nvCxnSpPr>
          <p:spPr>
            <a:xfrm flipV="1">
              <a:off x="4750300" y="2750399"/>
              <a:ext cx="84827" cy="68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9" idx="1"/>
              <a:endCxn id="146" idx="5"/>
            </p:cNvCxnSpPr>
            <p:nvPr/>
          </p:nvCxnSpPr>
          <p:spPr>
            <a:xfrm flipH="1" flipV="1">
              <a:off x="4874151" y="2770879"/>
              <a:ext cx="69790" cy="4394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9" idx="7"/>
              <a:endCxn id="145" idx="4"/>
            </p:cNvCxnSpPr>
            <p:nvPr/>
          </p:nvCxnSpPr>
          <p:spPr>
            <a:xfrm flipV="1">
              <a:off x="5051704" y="2682435"/>
              <a:ext cx="36710" cy="13238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9" idx="7"/>
              <a:endCxn id="142" idx="2"/>
            </p:cNvCxnSpPr>
            <p:nvPr/>
          </p:nvCxnSpPr>
          <p:spPr>
            <a:xfrm flipV="1">
              <a:off x="5051704" y="2810387"/>
              <a:ext cx="135096" cy="4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39" idx="5"/>
              <a:endCxn id="140" idx="1"/>
            </p:cNvCxnSpPr>
            <p:nvPr/>
          </p:nvCxnSpPr>
          <p:spPr>
            <a:xfrm>
              <a:off x="5051704" y="2922584"/>
              <a:ext cx="98135" cy="963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9" idx="3"/>
              <a:endCxn id="143" idx="7"/>
            </p:cNvCxnSpPr>
            <p:nvPr/>
          </p:nvCxnSpPr>
          <p:spPr>
            <a:xfrm flipH="1">
              <a:off x="4858276" y="2922584"/>
              <a:ext cx="85665" cy="963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7734502" y="5097454"/>
            <a:ext cx="1228079" cy="1156127"/>
            <a:chOff x="4457059" y="2478830"/>
            <a:chExt cx="527938" cy="475569"/>
          </a:xfrm>
          <a:solidFill>
            <a:schemeClr val="accent6">
              <a:lumMod val="75000"/>
            </a:schemeClr>
          </a:solidFill>
        </p:grpSpPr>
        <p:sp>
          <p:nvSpPr>
            <p:cNvPr id="158" name="Oval 157"/>
            <p:cNvSpPr/>
            <p:nvPr/>
          </p:nvSpPr>
          <p:spPr>
            <a:xfrm>
              <a:off x="4674100" y="2678565"/>
              <a:ext cx="152401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4895622" y="289647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4939278" y="2667485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4571730" y="289647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818032" y="2510569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4587605" y="2607497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4516421" y="247883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457059" y="2614390"/>
              <a:ext cx="45719" cy="5792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H="1" flipV="1">
              <a:off x="4555445" y="2528275"/>
              <a:ext cx="38855" cy="8770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4502778" y="2636462"/>
              <a:ext cx="84827" cy="6893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H="1" flipV="1">
              <a:off x="4626629" y="2656942"/>
              <a:ext cx="69790" cy="43941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4804182" y="2568498"/>
              <a:ext cx="36710" cy="132385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58" idx="6"/>
              <a:endCxn id="161" idx="3"/>
            </p:cNvCxnSpPr>
            <p:nvPr/>
          </p:nvCxnSpPr>
          <p:spPr>
            <a:xfrm flipV="1">
              <a:off x="4826501" y="2716930"/>
              <a:ext cx="119473" cy="37835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804182" y="2808647"/>
              <a:ext cx="98135" cy="9630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4610754" y="2808647"/>
              <a:ext cx="85665" cy="96307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Oval 174"/>
          <p:cNvSpPr/>
          <p:nvPr/>
        </p:nvSpPr>
        <p:spPr>
          <a:xfrm>
            <a:off x="3539745" y="5670055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stCxn id="138" idx="2"/>
          </p:cNvCxnSpPr>
          <p:nvPr/>
        </p:nvCxnSpPr>
        <p:spPr>
          <a:xfrm flipH="1">
            <a:off x="3624936" y="5588390"/>
            <a:ext cx="447866" cy="1309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>
            <a:off x="2542371" y="5056186"/>
            <a:ext cx="278548" cy="292170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936522" y="5548486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>
            <a:stCxn id="178" idx="5"/>
          </p:cNvCxnSpPr>
          <p:nvPr/>
        </p:nvCxnSpPr>
        <p:spPr>
          <a:xfrm>
            <a:off x="2723817" y="5334983"/>
            <a:ext cx="228279" cy="2341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4804850" y="6147407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>
            <a:stCxn id="139" idx="6"/>
          </p:cNvCxnSpPr>
          <p:nvPr/>
        </p:nvCxnSpPr>
        <p:spPr>
          <a:xfrm>
            <a:off x="4694456" y="6003293"/>
            <a:ext cx="125968" cy="1647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5021597" y="6364154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>
            <a:stCxn id="180" idx="5"/>
          </p:cNvCxnSpPr>
          <p:nvPr/>
        </p:nvCxnSpPr>
        <p:spPr>
          <a:xfrm>
            <a:off x="4895626" y="6267610"/>
            <a:ext cx="141545" cy="11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2323882" y="553047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5" name="Straight Connector 184"/>
          <p:cNvCxnSpPr>
            <a:stCxn id="177" idx="3"/>
            <a:endCxn id="184" idx="7"/>
          </p:cNvCxnSpPr>
          <p:nvPr/>
        </p:nvCxnSpPr>
        <p:spPr>
          <a:xfrm flipH="1">
            <a:off x="2414658" y="5305569"/>
            <a:ext cx="168505" cy="2455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3137244" y="5183135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7" name="Straight Connector 186"/>
          <p:cNvCxnSpPr>
            <a:stCxn id="177" idx="6"/>
          </p:cNvCxnSpPr>
          <p:nvPr/>
        </p:nvCxnSpPr>
        <p:spPr>
          <a:xfrm>
            <a:off x="2820919" y="5202272"/>
            <a:ext cx="316325" cy="426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>
            <a:off x="2558976" y="4667861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>
            <a:stCxn id="177" idx="0"/>
            <a:endCxn id="188" idx="4"/>
          </p:cNvCxnSpPr>
          <p:nvPr/>
        </p:nvCxnSpPr>
        <p:spPr>
          <a:xfrm flipH="1" flipV="1">
            <a:off x="2612152" y="4808688"/>
            <a:ext cx="69493" cy="2474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2681645" y="6293739"/>
            <a:ext cx="302844" cy="334460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50526" y="685433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stCxn id="190" idx="3"/>
            <a:endCxn id="191" idx="7"/>
          </p:cNvCxnSpPr>
          <p:nvPr/>
        </p:nvCxnSpPr>
        <p:spPr>
          <a:xfrm flipH="1">
            <a:off x="2541302" y="6579219"/>
            <a:ext cx="184693" cy="2957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2308307" y="6427411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>
            <a:stCxn id="190" idx="2"/>
            <a:endCxn id="193" idx="6"/>
          </p:cNvCxnSpPr>
          <p:nvPr/>
        </p:nvCxnSpPr>
        <p:spPr>
          <a:xfrm flipH="1">
            <a:off x="2414658" y="6460969"/>
            <a:ext cx="266987" cy="3685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/>
          <p:cNvSpPr/>
          <p:nvPr/>
        </p:nvSpPr>
        <p:spPr>
          <a:xfrm>
            <a:off x="3285075" y="641329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>
            <a:stCxn id="190" idx="6"/>
            <a:endCxn id="195" idx="2"/>
          </p:cNvCxnSpPr>
          <p:nvPr/>
        </p:nvCxnSpPr>
        <p:spPr>
          <a:xfrm>
            <a:off x="2984488" y="6460970"/>
            <a:ext cx="300587" cy="227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2723816" y="597032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stCxn id="190" idx="0"/>
            <a:endCxn id="197" idx="4"/>
          </p:cNvCxnSpPr>
          <p:nvPr/>
        </p:nvCxnSpPr>
        <p:spPr>
          <a:xfrm flipH="1" flipV="1">
            <a:off x="2776992" y="6111147"/>
            <a:ext cx="56075" cy="1825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>
          <a:xfrm>
            <a:off x="3624937" y="6740952"/>
            <a:ext cx="263525" cy="26757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004067" y="7208659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1" name="Straight Connector 200"/>
          <p:cNvCxnSpPr>
            <a:stCxn id="200" idx="5"/>
          </p:cNvCxnSpPr>
          <p:nvPr/>
        </p:nvCxnSpPr>
        <p:spPr>
          <a:xfrm>
            <a:off x="3791361" y="6995156"/>
            <a:ext cx="228279" cy="2341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201"/>
          <p:cNvSpPr/>
          <p:nvPr/>
        </p:nvSpPr>
        <p:spPr>
          <a:xfrm>
            <a:off x="3391426" y="7190642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>
            <a:stCxn id="199" idx="3"/>
            <a:endCxn id="202" idx="7"/>
          </p:cNvCxnSpPr>
          <p:nvPr/>
        </p:nvCxnSpPr>
        <p:spPr>
          <a:xfrm flipH="1">
            <a:off x="3482202" y="6969343"/>
            <a:ext cx="181327" cy="2419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4204788" y="6843307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5" name="Straight Connector 204"/>
          <p:cNvCxnSpPr>
            <a:stCxn id="199" idx="6"/>
          </p:cNvCxnSpPr>
          <p:nvPr/>
        </p:nvCxnSpPr>
        <p:spPr>
          <a:xfrm>
            <a:off x="3888462" y="6874740"/>
            <a:ext cx="316326" cy="30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3790868" y="6379918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08" name="Straight Connector 207"/>
          <p:cNvCxnSpPr>
            <a:stCxn id="199" idx="0"/>
            <a:endCxn id="207" idx="4"/>
          </p:cNvCxnSpPr>
          <p:nvPr/>
        </p:nvCxnSpPr>
        <p:spPr>
          <a:xfrm flipV="1">
            <a:off x="3756700" y="6520744"/>
            <a:ext cx="87344" cy="2202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90" idx="5"/>
            <a:endCxn id="211" idx="1"/>
          </p:cNvCxnSpPr>
          <p:nvPr/>
        </p:nvCxnSpPr>
        <p:spPr>
          <a:xfrm>
            <a:off x="2940138" y="6579218"/>
            <a:ext cx="159505" cy="2497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3084068" y="6808349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13" name="Straight Connector 212"/>
          <p:cNvCxnSpPr>
            <a:stCxn id="197" idx="0"/>
            <a:endCxn id="178" idx="3"/>
          </p:cNvCxnSpPr>
          <p:nvPr/>
        </p:nvCxnSpPr>
        <p:spPr>
          <a:xfrm flipV="1">
            <a:off x="2776993" y="5668689"/>
            <a:ext cx="175105" cy="3016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97" idx="1"/>
            <a:endCxn id="177" idx="3"/>
          </p:cNvCxnSpPr>
          <p:nvPr/>
        </p:nvCxnSpPr>
        <p:spPr>
          <a:xfrm flipH="1" flipV="1">
            <a:off x="2583163" y="5305569"/>
            <a:ext cx="156228" cy="6853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178" idx="6"/>
            <a:endCxn id="175" idx="2"/>
          </p:cNvCxnSpPr>
          <p:nvPr/>
        </p:nvCxnSpPr>
        <p:spPr>
          <a:xfrm>
            <a:off x="3042873" y="5618900"/>
            <a:ext cx="496872" cy="1215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90" idx="7"/>
            <a:endCxn id="142" idx="2"/>
          </p:cNvCxnSpPr>
          <p:nvPr/>
        </p:nvCxnSpPr>
        <p:spPr>
          <a:xfrm flipV="1">
            <a:off x="2940138" y="6003294"/>
            <a:ext cx="894534" cy="3394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99" idx="7"/>
            <a:endCxn id="139" idx="2"/>
          </p:cNvCxnSpPr>
          <p:nvPr/>
        </p:nvCxnSpPr>
        <p:spPr>
          <a:xfrm flipV="1">
            <a:off x="3849870" y="6003294"/>
            <a:ext cx="738234" cy="776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endCxn id="138" idx="4"/>
          </p:cNvCxnSpPr>
          <p:nvPr/>
        </p:nvCxnSpPr>
        <p:spPr>
          <a:xfrm flipV="1">
            <a:off x="3887175" y="5773633"/>
            <a:ext cx="362884" cy="5927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99" idx="1"/>
            <a:endCxn id="190" idx="5"/>
          </p:cNvCxnSpPr>
          <p:nvPr/>
        </p:nvCxnSpPr>
        <p:spPr>
          <a:xfrm flipH="1" flipV="1">
            <a:off x="2940138" y="6579219"/>
            <a:ext cx="723391" cy="2009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5127948" y="5484533"/>
            <a:ext cx="106351" cy="140827"/>
          </a:xfrm>
          <a:prstGeom prst="ellipse">
            <a:avLst/>
          </a:prstGeom>
          <a:solidFill>
            <a:srgbClr val="397DD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>
            <a:stCxn id="140" idx="6"/>
            <a:endCxn id="224" idx="2"/>
          </p:cNvCxnSpPr>
          <p:nvPr/>
        </p:nvCxnSpPr>
        <p:spPr>
          <a:xfrm>
            <a:off x="4796006" y="5446622"/>
            <a:ext cx="331942" cy="1083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5338627" y="5789584"/>
            <a:ext cx="106351" cy="140827"/>
          </a:xfrm>
          <a:prstGeom prst="ellipse">
            <a:avLst/>
          </a:prstGeom>
          <a:solidFill>
            <a:srgbClr val="397DD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27" name="Straight Connector 226"/>
          <p:cNvCxnSpPr>
            <a:stCxn id="224" idx="5"/>
            <a:endCxn id="226" idx="1"/>
          </p:cNvCxnSpPr>
          <p:nvPr/>
        </p:nvCxnSpPr>
        <p:spPr>
          <a:xfrm>
            <a:off x="5218724" y="5604736"/>
            <a:ext cx="135478" cy="205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9148190" y="4706606"/>
            <a:ext cx="302592" cy="31623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9611573" y="5182088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9713124" y="4625416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858141" y="5182088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895069" y="4479583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8591396" y="4496339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8697748" y="4549996"/>
            <a:ext cx="197323" cy="1675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28" idx="1"/>
          </p:cNvCxnSpPr>
          <p:nvPr/>
        </p:nvCxnSpPr>
        <p:spPr>
          <a:xfrm flipH="1" flipV="1">
            <a:off x="8985847" y="4599786"/>
            <a:ext cx="206657" cy="153132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28" idx="7"/>
          </p:cNvCxnSpPr>
          <p:nvPr/>
        </p:nvCxnSpPr>
        <p:spPr>
          <a:xfrm flipV="1">
            <a:off x="9406470" y="4695831"/>
            <a:ext cx="306655" cy="5708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9398868" y="4968585"/>
            <a:ext cx="228279" cy="23412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28" idx="3"/>
          </p:cNvCxnSpPr>
          <p:nvPr/>
        </p:nvCxnSpPr>
        <p:spPr>
          <a:xfrm flipH="1">
            <a:off x="8948920" y="4976529"/>
            <a:ext cx="243584" cy="226182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9450783" y="6949175"/>
            <a:ext cx="249758" cy="26462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9845022" y="7302630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9962882" y="6816372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9125733" y="7302738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9144827" y="6670539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9239679" y="6293739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8841154" y="6687295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3" idx="7"/>
            <a:endCxn id="244" idx="4"/>
          </p:cNvCxnSpPr>
          <p:nvPr/>
        </p:nvCxnSpPr>
        <p:spPr>
          <a:xfrm flipV="1">
            <a:off x="9235603" y="6434566"/>
            <a:ext cx="57252" cy="25659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V="1">
            <a:off x="8947506" y="6740952"/>
            <a:ext cx="197323" cy="1675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39" idx="1"/>
          </p:cNvCxnSpPr>
          <p:nvPr/>
        </p:nvCxnSpPr>
        <p:spPr>
          <a:xfrm flipH="1" flipV="1">
            <a:off x="9235605" y="6790742"/>
            <a:ext cx="251755" cy="19718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39" idx="7"/>
          </p:cNvCxnSpPr>
          <p:nvPr/>
        </p:nvCxnSpPr>
        <p:spPr>
          <a:xfrm flipV="1">
            <a:off x="9663964" y="6886788"/>
            <a:ext cx="298918" cy="101141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240" idx="1"/>
          </p:cNvCxnSpPr>
          <p:nvPr/>
        </p:nvCxnSpPr>
        <p:spPr>
          <a:xfrm>
            <a:off x="9648626" y="7159541"/>
            <a:ext cx="211972" cy="163712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239" idx="3"/>
            <a:endCxn id="242" idx="7"/>
          </p:cNvCxnSpPr>
          <p:nvPr/>
        </p:nvCxnSpPr>
        <p:spPr>
          <a:xfrm flipH="1">
            <a:off x="9216511" y="7175045"/>
            <a:ext cx="270849" cy="14831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10016057" y="4911492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53" name="Straight Connector 252"/>
          <p:cNvCxnSpPr>
            <a:stCxn id="229" idx="7"/>
            <a:endCxn id="252" idx="3"/>
          </p:cNvCxnSpPr>
          <p:nvPr/>
        </p:nvCxnSpPr>
        <p:spPr>
          <a:xfrm flipV="1">
            <a:off x="9702350" y="5006534"/>
            <a:ext cx="329283" cy="19617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30" idx="5"/>
            <a:endCxn id="252" idx="1"/>
          </p:cNvCxnSpPr>
          <p:nvPr/>
        </p:nvCxnSpPr>
        <p:spPr>
          <a:xfrm>
            <a:off x="9803900" y="4745619"/>
            <a:ext cx="227732" cy="182180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228" idx="4"/>
            <a:endCxn id="244" idx="0"/>
          </p:cNvCxnSpPr>
          <p:nvPr/>
        </p:nvCxnSpPr>
        <p:spPr>
          <a:xfrm flipH="1">
            <a:off x="9292855" y="5022841"/>
            <a:ext cx="6632" cy="1270898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stCxn id="160" idx="4"/>
            <a:endCxn id="245" idx="0"/>
          </p:cNvCxnSpPr>
          <p:nvPr/>
        </p:nvCxnSpPr>
        <p:spPr>
          <a:xfrm>
            <a:off x="8807852" y="6253577"/>
            <a:ext cx="86478" cy="433718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 256"/>
          <p:cNvSpPr/>
          <p:nvPr/>
        </p:nvSpPr>
        <p:spPr>
          <a:xfrm>
            <a:off x="9668264" y="6018167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7" idx="3"/>
            <a:endCxn id="239" idx="0"/>
          </p:cNvCxnSpPr>
          <p:nvPr/>
        </p:nvCxnSpPr>
        <p:spPr>
          <a:xfrm flipH="1">
            <a:off x="9575662" y="6138369"/>
            <a:ext cx="108177" cy="810806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158" idx="6"/>
            <a:endCxn id="257" idx="1"/>
          </p:cNvCxnSpPr>
          <p:nvPr/>
        </p:nvCxnSpPr>
        <p:spPr>
          <a:xfrm>
            <a:off x="8593887" y="5768259"/>
            <a:ext cx="1089953" cy="270531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259"/>
          <p:cNvSpPr/>
          <p:nvPr/>
        </p:nvSpPr>
        <p:spPr>
          <a:xfrm>
            <a:off x="10374206" y="5740468"/>
            <a:ext cx="220415" cy="2106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57" idx="6"/>
            <a:endCxn id="260" idx="2"/>
          </p:cNvCxnSpPr>
          <p:nvPr/>
        </p:nvCxnSpPr>
        <p:spPr>
          <a:xfrm flipV="1">
            <a:off x="9774616" y="5845812"/>
            <a:ext cx="599590" cy="242768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10597229" y="5406778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>
            <a:stCxn id="260" idx="0"/>
            <a:endCxn id="262" idx="3"/>
          </p:cNvCxnSpPr>
          <p:nvPr/>
        </p:nvCxnSpPr>
        <p:spPr>
          <a:xfrm flipV="1">
            <a:off x="10484414" y="5501821"/>
            <a:ext cx="128390" cy="23864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 263"/>
          <p:cNvSpPr/>
          <p:nvPr/>
        </p:nvSpPr>
        <p:spPr>
          <a:xfrm>
            <a:off x="10432517" y="6288234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>
            <a:stCxn id="260" idx="4"/>
            <a:endCxn id="264" idx="0"/>
          </p:cNvCxnSpPr>
          <p:nvPr/>
        </p:nvCxnSpPr>
        <p:spPr>
          <a:xfrm>
            <a:off x="10484414" y="5951157"/>
            <a:ext cx="1279" cy="337077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60" idx="1"/>
            <a:endCxn id="267" idx="5"/>
          </p:cNvCxnSpPr>
          <p:nvPr/>
        </p:nvCxnSpPr>
        <p:spPr>
          <a:xfrm flipH="1" flipV="1">
            <a:off x="10185536" y="5505287"/>
            <a:ext cx="220949" cy="266035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Oval 266"/>
          <p:cNvSpPr/>
          <p:nvPr/>
        </p:nvSpPr>
        <p:spPr>
          <a:xfrm>
            <a:off x="10094759" y="5410245"/>
            <a:ext cx="106351" cy="11135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624937" y="4274583"/>
            <a:ext cx="278548" cy="292170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3043522" y="4527206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3238902" y="4820261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4114208" y="4835902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4598754" y="4636636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4579216" y="6434040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4712078" y="6879495"/>
            <a:ext cx="106351" cy="140827"/>
          </a:xfrm>
          <a:prstGeom prst="ellipse">
            <a:avLst/>
          </a:prstGeom>
          <a:solidFill>
            <a:srgbClr val="408B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>
            <a:stCxn id="180" idx="3"/>
            <a:endCxn id="273" idx="7"/>
          </p:cNvCxnSpPr>
          <p:nvPr/>
        </p:nvCxnSpPr>
        <p:spPr>
          <a:xfrm flipH="1">
            <a:off x="4669992" y="6267610"/>
            <a:ext cx="150433" cy="1870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273" idx="4"/>
            <a:endCxn id="274" idx="0"/>
          </p:cNvCxnSpPr>
          <p:nvPr/>
        </p:nvCxnSpPr>
        <p:spPr>
          <a:xfrm>
            <a:off x="4632392" y="6574867"/>
            <a:ext cx="132862" cy="304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204" idx="6"/>
            <a:endCxn id="274" idx="2"/>
          </p:cNvCxnSpPr>
          <p:nvPr/>
        </p:nvCxnSpPr>
        <p:spPr>
          <a:xfrm>
            <a:off x="4311139" y="6913721"/>
            <a:ext cx="400939" cy="361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stCxn id="188" idx="6"/>
            <a:endCxn id="269" idx="2"/>
          </p:cNvCxnSpPr>
          <p:nvPr/>
        </p:nvCxnSpPr>
        <p:spPr>
          <a:xfrm flipV="1">
            <a:off x="2665327" y="4597620"/>
            <a:ext cx="378195" cy="14065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270" idx="0"/>
            <a:endCxn id="269" idx="5"/>
          </p:cNvCxnSpPr>
          <p:nvPr/>
        </p:nvCxnSpPr>
        <p:spPr>
          <a:xfrm flipH="1" flipV="1">
            <a:off x="3134298" y="4647409"/>
            <a:ext cx="157780" cy="1728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268" idx="4"/>
          </p:cNvCxnSpPr>
          <p:nvPr/>
        </p:nvCxnSpPr>
        <p:spPr>
          <a:xfrm flipV="1">
            <a:off x="3756700" y="4566753"/>
            <a:ext cx="7511" cy="3447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stCxn id="271" idx="1"/>
            <a:endCxn id="268" idx="5"/>
          </p:cNvCxnSpPr>
          <p:nvPr/>
        </p:nvCxnSpPr>
        <p:spPr>
          <a:xfrm flipH="1" flipV="1">
            <a:off x="3862693" y="4523966"/>
            <a:ext cx="267090" cy="3325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stCxn id="272" idx="4"/>
            <a:endCxn id="143" idx="7"/>
          </p:cNvCxnSpPr>
          <p:nvPr/>
        </p:nvCxnSpPr>
        <p:spPr>
          <a:xfrm flipH="1">
            <a:off x="4498391" y="4777463"/>
            <a:ext cx="153539" cy="237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Oval 282"/>
          <p:cNvSpPr/>
          <p:nvPr/>
        </p:nvSpPr>
        <p:spPr>
          <a:xfrm>
            <a:off x="9381009" y="4272800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84" name="Straight Connector 283"/>
          <p:cNvCxnSpPr>
            <a:stCxn id="228" idx="0"/>
            <a:endCxn id="283" idx="3"/>
          </p:cNvCxnSpPr>
          <p:nvPr/>
        </p:nvCxnSpPr>
        <p:spPr>
          <a:xfrm flipV="1">
            <a:off x="9299486" y="4393003"/>
            <a:ext cx="97098" cy="313603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Oval 284"/>
          <p:cNvSpPr/>
          <p:nvPr/>
        </p:nvSpPr>
        <p:spPr>
          <a:xfrm>
            <a:off x="8239379" y="6754477"/>
            <a:ext cx="249758" cy="26462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7985673" y="7095265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7787677" y="6461052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9298354" y="7144495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8604580" y="7349486"/>
            <a:ext cx="106351" cy="14082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>
            <a:stCxn id="245" idx="2"/>
            <a:endCxn id="285" idx="6"/>
          </p:cNvCxnSpPr>
          <p:nvPr/>
        </p:nvCxnSpPr>
        <p:spPr>
          <a:xfrm flipH="1">
            <a:off x="8489137" y="6757709"/>
            <a:ext cx="352017" cy="129079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285" idx="5"/>
            <a:endCxn id="289" idx="0"/>
          </p:cNvCxnSpPr>
          <p:nvPr/>
        </p:nvCxnSpPr>
        <p:spPr>
          <a:xfrm>
            <a:off x="8452561" y="6980346"/>
            <a:ext cx="205195" cy="369140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286" idx="7"/>
            <a:endCxn id="285" idx="3"/>
          </p:cNvCxnSpPr>
          <p:nvPr/>
        </p:nvCxnSpPr>
        <p:spPr>
          <a:xfrm flipV="1">
            <a:off x="8076449" y="6980346"/>
            <a:ext cx="199506" cy="135543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287" idx="5"/>
            <a:endCxn id="285" idx="1"/>
          </p:cNvCxnSpPr>
          <p:nvPr/>
        </p:nvCxnSpPr>
        <p:spPr>
          <a:xfrm>
            <a:off x="7878453" y="6581255"/>
            <a:ext cx="397502" cy="211975"/>
          </a:xfrm>
          <a:prstGeom prst="lin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endCxn id="166" idx="1"/>
          </p:cNvCxnSpPr>
          <p:nvPr/>
        </p:nvCxnSpPr>
        <p:spPr>
          <a:xfrm>
            <a:off x="4712078" y="4706606"/>
            <a:ext cx="3176086" cy="411472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Straight Connector 294"/>
          <p:cNvCxnSpPr>
            <a:stCxn id="143" idx="6"/>
            <a:endCxn id="167" idx="1"/>
          </p:cNvCxnSpPr>
          <p:nvPr/>
        </p:nvCxnSpPr>
        <p:spPr>
          <a:xfrm>
            <a:off x="4513966" y="5065154"/>
            <a:ext cx="3236111" cy="382476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6" name="Straight Connector 295"/>
          <p:cNvCxnSpPr>
            <a:stCxn id="226" idx="7"/>
            <a:endCxn id="167" idx="2"/>
          </p:cNvCxnSpPr>
          <p:nvPr/>
        </p:nvCxnSpPr>
        <p:spPr>
          <a:xfrm flipV="1">
            <a:off x="5429403" y="5497420"/>
            <a:ext cx="2305099" cy="312788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8" name="Straight Connector 297"/>
          <p:cNvCxnSpPr>
            <a:stCxn id="200" idx="7"/>
            <a:endCxn id="287" idx="3"/>
          </p:cNvCxnSpPr>
          <p:nvPr/>
        </p:nvCxnSpPr>
        <p:spPr>
          <a:xfrm flipV="1">
            <a:off x="4094843" y="6581255"/>
            <a:ext cx="3708409" cy="648028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9" name="Straight Connector 298"/>
          <p:cNvCxnSpPr>
            <a:stCxn id="182" idx="6"/>
            <a:endCxn id="287" idx="2"/>
          </p:cNvCxnSpPr>
          <p:nvPr/>
        </p:nvCxnSpPr>
        <p:spPr>
          <a:xfrm>
            <a:off x="5127948" y="6434568"/>
            <a:ext cx="2659729" cy="96898"/>
          </a:xfrm>
          <a:prstGeom prst="line">
            <a:avLst/>
          </a:prstGeom>
          <a:noFill/>
          <a:ln w="25400" cap="flat">
            <a:solidFill>
              <a:srgbClr val="FF6600">
                <a:alpha val="75000"/>
              </a:srgb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3" name="Freeform 452"/>
          <p:cNvSpPr/>
          <p:nvPr/>
        </p:nvSpPr>
        <p:spPr>
          <a:xfrm>
            <a:off x="3878311" y="3742327"/>
            <a:ext cx="5455561" cy="637315"/>
          </a:xfrm>
          <a:custGeom>
            <a:avLst/>
            <a:gdLst>
              <a:gd name="connsiteX0" fmla="*/ 6587005 w 6587005"/>
              <a:gd name="connsiteY0" fmla="*/ 1566270 h 1929130"/>
              <a:gd name="connsiteX1" fmla="*/ 4061056 w 6587005"/>
              <a:gd name="connsiteY1" fmla="*/ 3182 h 1929130"/>
              <a:gd name="connsiteX2" fmla="*/ 0 w 6587005"/>
              <a:gd name="connsiteY2" fmla="*/ 1929130 h 19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87005" h="1929130">
                <a:moveTo>
                  <a:pt x="6587005" y="1566270"/>
                </a:moveTo>
                <a:cubicBezTo>
                  <a:pt x="5872947" y="754487"/>
                  <a:pt x="5158890" y="-57295"/>
                  <a:pt x="4061056" y="3182"/>
                </a:cubicBezTo>
                <a:cubicBezTo>
                  <a:pt x="2963222" y="63659"/>
                  <a:pt x="0" y="1929130"/>
                  <a:pt x="0" y="1929130"/>
                </a:cubicBezTo>
              </a:path>
            </a:pathLst>
          </a:custGeom>
          <a:ln w="38100" cmpd="sng">
            <a:solidFill>
              <a:srgbClr val="FDCB5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02" name="Freeform 301"/>
          <p:cNvSpPr/>
          <p:nvPr/>
        </p:nvSpPr>
        <p:spPr>
          <a:xfrm flipV="1">
            <a:off x="3791361" y="7008528"/>
            <a:ext cx="5554669" cy="846088"/>
          </a:xfrm>
          <a:custGeom>
            <a:avLst/>
            <a:gdLst>
              <a:gd name="connsiteX0" fmla="*/ 6587005 w 6587005"/>
              <a:gd name="connsiteY0" fmla="*/ 1566270 h 1929130"/>
              <a:gd name="connsiteX1" fmla="*/ 4061056 w 6587005"/>
              <a:gd name="connsiteY1" fmla="*/ 3182 h 1929130"/>
              <a:gd name="connsiteX2" fmla="*/ 0 w 6587005"/>
              <a:gd name="connsiteY2" fmla="*/ 1929130 h 19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87005" h="1929130">
                <a:moveTo>
                  <a:pt x="6587005" y="1566270"/>
                </a:moveTo>
                <a:cubicBezTo>
                  <a:pt x="5872947" y="754487"/>
                  <a:pt x="5158890" y="-57295"/>
                  <a:pt x="4061056" y="3182"/>
                </a:cubicBezTo>
                <a:cubicBezTo>
                  <a:pt x="2963222" y="63659"/>
                  <a:pt x="0" y="1929130"/>
                  <a:pt x="0" y="1929130"/>
                </a:cubicBezTo>
              </a:path>
            </a:pathLst>
          </a:custGeom>
          <a:ln w="38100" cmpd="sng">
            <a:solidFill>
              <a:srgbClr val="FDCB5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04" name="Freeform 303"/>
          <p:cNvSpPr/>
          <p:nvPr/>
        </p:nvSpPr>
        <p:spPr>
          <a:xfrm>
            <a:off x="3084068" y="4695831"/>
            <a:ext cx="7038339" cy="855246"/>
          </a:xfrm>
          <a:custGeom>
            <a:avLst/>
            <a:gdLst>
              <a:gd name="connsiteX0" fmla="*/ 6587005 w 6587005"/>
              <a:gd name="connsiteY0" fmla="*/ 1566270 h 1929130"/>
              <a:gd name="connsiteX1" fmla="*/ 4061056 w 6587005"/>
              <a:gd name="connsiteY1" fmla="*/ 3182 h 1929130"/>
              <a:gd name="connsiteX2" fmla="*/ 0 w 6587005"/>
              <a:gd name="connsiteY2" fmla="*/ 1929130 h 19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87005" h="1929130">
                <a:moveTo>
                  <a:pt x="6587005" y="1566270"/>
                </a:moveTo>
                <a:cubicBezTo>
                  <a:pt x="5872947" y="754487"/>
                  <a:pt x="5158890" y="-57295"/>
                  <a:pt x="4061056" y="3182"/>
                </a:cubicBezTo>
                <a:cubicBezTo>
                  <a:pt x="2963222" y="63659"/>
                  <a:pt x="0" y="1929130"/>
                  <a:pt x="0" y="1929130"/>
                </a:cubicBezTo>
              </a:path>
            </a:pathLst>
          </a:custGeom>
          <a:ln w="38100" cmpd="sng">
            <a:solidFill>
              <a:srgbClr val="FDCB5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895672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" grpId="0" animBg="1"/>
      <p:bldP spid="302" grpId="0" animBg="1"/>
      <p:bldP spid="304" grpId="0" animBg="1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100</Words>
  <Application>Microsoft Macintosh PowerPoint</Application>
  <PresentationFormat>Custom</PresentationFormat>
  <Paragraphs>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Polarization on Social Media</vt:lpstr>
      <vt:lpstr>Polarization is everywhere!</vt:lpstr>
      <vt:lpstr>Our research</vt:lpstr>
      <vt:lpstr>Identifying polarization</vt:lpstr>
      <vt:lpstr>Reducing polarization</vt:lpstr>
      <vt:lpstr>How can we bridge the divide?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Computing</dc:title>
  <cp:lastModifiedBy>Kiran Garimella</cp:lastModifiedBy>
  <cp:revision>93</cp:revision>
  <dcterms:modified xsi:type="dcterms:W3CDTF">2017-10-10T16:28:38Z</dcterms:modified>
</cp:coreProperties>
</file>