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2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0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9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4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3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9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9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0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4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5C44F-0841-4557-A683-138F1A749C7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34EFE-B7A5-406C-935C-9070DBCB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9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paasivaara@aalto.fi" TargetMode="External"/><Relationship Id="rId7" Type="http://schemas.openxmlformats.org/officeDocument/2006/relationships/hyperlink" Target="https://less.works/" TargetMode="External"/><Relationship Id="rId2" Type="http://schemas.openxmlformats.org/officeDocument/2006/relationships/hyperlink" Target="mailto:casper.lassenius@aalto.f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caledagileframework.com/" TargetMode="External"/><Relationship Id="rId5" Type="http://schemas.openxmlformats.org/officeDocument/2006/relationships/image" Target="../media/image1.png"/><Relationship Id="rId4" Type="http://schemas.openxmlformats.org/officeDocument/2006/relationships/hyperlink" Target="mailto:abheeshta.putta@aalto.f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6182" y="95807"/>
            <a:ext cx="960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Scaling Agile to large Scale and Distributed Organisations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13382" y="514461"/>
            <a:ext cx="5412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/>
              <a:t>Department of Computer Science, Aalto University</a:t>
            </a:r>
            <a:endParaRPr lang="en-US" sz="1400" i="1" dirty="0"/>
          </a:p>
        </p:txBody>
      </p:sp>
      <p:sp>
        <p:nvSpPr>
          <p:cNvPr id="6" name="Rounded Rectangle 5"/>
          <p:cNvSpPr/>
          <p:nvPr/>
        </p:nvSpPr>
        <p:spPr>
          <a:xfrm>
            <a:off x="221673" y="2213594"/>
            <a:ext cx="2946400" cy="3355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i-FI" sz="1000" dirty="0" err="1"/>
              <a:t>Agile</a:t>
            </a:r>
            <a:r>
              <a:rPr lang="fi-FI" sz="1000" dirty="0"/>
              <a:t> development was orginally designed for co-located and small teams, but with increase in agile use and corresponding benefits of  agile, it has been implemented in large scale and distributed environments. </a:t>
            </a:r>
          </a:p>
          <a:p>
            <a:pPr algn="just"/>
            <a:endParaRPr lang="fi-FI" sz="1000" dirty="0"/>
          </a:p>
          <a:p>
            <a:pPr algn="just"/>
            <a:r>
              <a:rPr lang="en-US" sz="1000" dirty="0"/>
              <a:t>Scaling agile to large scale and distributed projects have give rise to new challenges, e.g.,  with respect to additional coordination mechanisms. </a:t>
            </a:r>
          </a:p>
          <a:p>
            <a:pPr algn="just"/>
            <a:endParaRPr lang="en-US" sz="1000" dirty="0"/>
          </a:p>
          <a:p>
            <a:pPr algn="just"/>
            <a:r>
              <a:rPr lang="en-US" sz="1000" dirty="0"/>
              <a:t>Different scaling practices and frameworks have been adopted to scale agile and overcome the challenges, but research on the topic is largely missing.</a:t>
            </a:r>
          </a:p>
          <a:p>
            <a:pPr algn="ctr"/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3397134" y="2213595"/>
            <a:ext cx="3097877" cy="3355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i-FI" sz="1000" dirty="0"/>
              <a:t>Research </a:t>
            </a:r>
            <a:r>
              <a:rPr lang="fi-FI" sz="1000" dirty="0" err="1"/>
              <a:t>Problem</a:t>
            </a:r>
            <a:r>
              <a:rPr lang="fi-FI" sz="1000" dirty="0"/>
              <a:t>:</a:t>
            </a:r>
          </a:p>
          <a:p>
            <a:pPr algn="just"/>
            <a:endParaRPr lang="fi-FI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i-FI" sz="1000" dirty="0" err="1"/>
              <a:t>Investigation</a:t>
            </a:r>
            <a:r>
              <a:rPr lang="fi-FI" sz="1000" dirty="0"/>
              <a:t> of </a:t>
            </a:r>
            <a:r>
              <a:rPr lang="fi-FI" sz="1000" dirty="0" err="1"/>
              <a:t>scaling</a:t>
            </a:r>
            <a:r>
              <a:rPr lang="fi-FI" sz="1000" dirty="0"/>
              <a:t> practices  in large and </a:t>
            </a:r>
            <a:r>
              <a:rPr lang="fi-FI" sz="1000" dirty="0" err="1"/>
              <a:t>distributed</a:t>
            </a:r>
            <a:r>
              <a:rPr lang="fi-FI" sz="1000" dirty="0"/>
              <a:t> </a:t>
            </a:r>
            <a:r>
              <a:rPr lang="fi-FI" sz="1000" dirty="0" err="1"/>
              <a:t>organisations</a:t>
            </a:r>
            <a:endParaRPr lang="fi-FI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i-FI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i-FI" sz="1000" dirty="0"/>
              <a:t>Implementation of Scaling frameworks in large scale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i-FI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i-FI" sz="1000" dirty="0" err="1"/>
              <a:t>Scaling</a:t>
            </a:r>
            <a:r>
              <a:rPr lang="fi-FI" sz="1000" dirty="0"/>
              <a:t> frameworks in Global Software Development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i-FI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i-FI" sz="1000" dirty="0" err="1"/>
              <a:t>Agile</a:t>
            </a:r>
            <a:r>
              <a:rPr lang="fi-FI" sz="1000" dirty="0"/>
              <a:t> Enterprise Transformations challenges and implemtation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46822" y="2621274"/>
            <a:ext cx="18528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Casper Lassenius, </a:t>
            </a:r>
            <a:r>
              <a:rPr lang="fi-FI" sz="1200" i="1" dirty="0"/>
              <a:t>Professor, </a:t>
            </a:r>
            <a:r>
              <a:rPr lang="fi-FI" sz="1200" i="1" dirty="0">
                <a:hlinkClick r:id="rId2"/>
              </a:rPr>
              <a:t>casper.lassenius@aalto.fi</a:t>
            </a:r>
            <a:r>
              <a:rPr lang="fi-FI" sz="1200" i="1" dirty="0"/>
              <a:t>, Aalto University</a:t>
            </a:r>
          </a:p>
          <a:p>
            <a:r>
              <a:rPr lang="fi-FI" sz="1200" b="1" dirty="0"/>
              <a:t>Maria Passivaara, </a:t>
            </a:r>
            <a:r>
              <a:rPr lang="fi-FI" sz="1200" i="1" dirty="0"/>
              <a:t>Professor, </a:t>
            </a:r>
            <a:r>
              <a:rPr lang="fi-FI" sz="1200" i="1" dirty="0">
                <a:hlinkClick r:id="rId3"/>
              </a:rPr>
              <a:t>maria.paasivaara@aalto.fi</a:t>
            </a:r>
            <a:r>
              <a:rPr lang="fi-FI" sz="1200" i="1" dirty="0"/>
              <a:t> ,</a:t>
            </a:r>
          </a:p>
          <a:p>
            <a:r>
              <a:rPr lang="fi-FI" sz="1200" i="1" dirty="0"/>
              <a:t>Aalto University</a:t>
            </a:r>
          </a:p>
          <a:p>
            <a:r>
              <a:rPr lang="fi-FI" sz="1200" b="1" dirty="0"/>
              <a:t>Abheeshta Putta</a:t>
            </a:r>
            <a:r>
              <a:rPr lang="fi-FI" sz="1200" dirty="0"/>
              <a:t>, </a:t>
            </a:r>
            <a:r>
              <a:rPr lang="fi-FI" sz="1200" i="1" dirty="0"/>
              <a:t>Doctoral Candidate, </a:t>
            </a:r>
            <a:r>
              <a:rPr lang="fi-FI" sz="1200" i="1" dirty="0">
                <a:hlinkClick r:id="rId4"/>
              </a:rPr>
              <a:t>abheeshta.putta@aalto.fi</a:t>
            </a:r>
            <a:r>
              <a:rPr lang="fi-FI" sz="1200" i="1" dirty="0"/>
              <a:t>,</a:t>
            </a:r>
          </a:p>
          <a:p>
            <a:r>
              <a:rPr lang="fi-FI" sz="1200" i="1" dirty="0"/>
              <a:t> Aalto University</a:t>
            </a:r>
          </a:p>
          <a:p>
            <a:endParaRPr lang="en-US" sz="1200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05058"/>
            <a:ext cx="1085794" cy="90482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997440" y="5482334"/>
            <a:ext cx="2194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References:</a:t>
            </a:r>
          </a:p>
          <a:p>
            <a:r>
              <a:rPr lang="en-US" sz="800" dirty="0"/>
              <a:t>- Kim </a:t>
            </a:r>
            <a:r>
              <a:rPr lang="en-US" sz="800" dirty="0" err="1"/>
              <a:t>Dikert</a:t>
            </a:r>
            <a:r>
              <a:rPr lang="en-US" sz="800" dirty="0"/>
              <a:t>, Maria </a:t>
            </a:r>
            <a:r>
              <a:rPr lang="en-US" sz="800" dirty="0" err="1"/>
              <a:t>Paasivaara</a:t>
            </a:r>
            <a:r>
              <a:rPr lang="en-US" sz="800" dirty="0"/>
              <a:t>, and Casper    </a:t>
            </a:r>
            <a:r>
              <a:rPr lang="en-US" sz="800" dirty="0" err="1"/>
              <a:t>Lassenius</a:t>
            </a:r>
            <a:r>
              <a:rPr lang="en-US" sz="800" dirty="0"/>
              <a:t>. Challenges and success factors for</a:t>
            </a:r>
          </a:p>
          <a:p>
            <a:r>
              <a:rPr lang="en-US" sz="800" dirty="0"/>
              <a:t>large-scale agile transformations: A systematic literature review. Journal of Systems and</a:t>
            </a:r>
          </a:p>
          <a:p>
            <a:r>
              <a:rPr lang="en-US" sz="800" dirty="0"/>
              <a:t>Software, 119:87–108, </a:t>
            </a:r>
            <a:r>
              <a:rPr lang="en-US" sz="800"/>
              <a:t>2016.</a:t>
            </a:r>
            <a:endParaRPr lang="en-US" sz="800" u="sng" dirty="0">
              <a:hlinkClick r:id="rId6"/>
            </a:endParaRPr>
          </a:p>
          <a:p>
            <a:pPr marL="171450" indent="-171450">
              <a:buFontTx/>
              <a:buChar char="-"/>
            </a:pPr>
            <a:r>
              <a:rPr lang="en-US" sz="800" dirty="0">
                <a:hlinkClick r:id="rId6"/>
              </a:rPr>
              <a:t>http://www.scaledagileframework.com</a:t>
            </a:r>
            <a:endParaRPr lang="en-US" sz="800" dirty="0"/>
          </a:p>
          <a:p>
            <a:pPr marL="171450" indent="-171450">
              <a:buFontTx/>
              <a:buChar char="-"/>
            </a:pPr>
            <a:r>
              <a:rPr lang="en-US" sz="800" dirty="0">
                <a:hlinkClick r:id="rId7"/>
              </a:rPr>
              <a:t>https://less.works/</a:t>
            </a:r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pPr marL="171450" indent="-171450">
              <a:buFontTx/>
              <a:buChar char="-"/>
            </a:pPr>
            <a:endParaRPr lang="en-US" sz="800" dirty="0"/>
          </a:p>
          <a:p>
            <a:endParaRPr lang="fi-FI" dirty="0"/>
          </a:p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6766558" y="2282136"/>
            <a:ext cx="3319549" cy="33559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262550" y="2931643"/>
            <a:ext cx="23275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solidFill>
                  <a:schemeClr val="bg1"/>
                </a:solidFill>
              </a:rPr>
              <a:t>Why is it interesting to solve </a:t>
            </a:r>
            <a:r>
              <a:rPr lang="fi-FI" sz="1000" dirty="0" err="1">
                <a:solidFill>
                  <a:schemeClr val="bg1"/>
                </a:solidFill>
              </a:rPr>
              <a:t>the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research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problem</a:t>
            </a:r>
            <a:r>
              <a:rPr lang="fi-FI" sz="1000" dirty="0">
                <a:solidFill>
                  <a:schemeClr val="bg1"/>
                </a:solidFill>
              </a:rPr>
              <a:t>?</a:t>
            </a:r>
          </a:p>
          <a:p>
            <a:endParaRPr lang="fi-FI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>
                <a:solidFill>
                  <a:schemeClr val="bg1"/>
                </a:solidFill>
              </a:rPr>
              <a:t>More </a:t>
            </a:r>
            <a:r>
              <a:rPr lang="fi-FI" sz="1000" dirty="0" err="1">
                <a:solidFill>
                  <a:schemeClr val="bg1"/>
                </a:solidFill>
              </a:rPr>
              <a:t>organisations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showing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interest</a:t>
            </a:r>
            <a:r>
              <a:rPr lang="fi-FI" sz="1000" dirty="0">
                <a:solidFill>
                  <a:schemeClr val="bg1"/>
                </a:solidFill>
              </a:rPr>
              <a:t> to </a:t>
            </a:r>
            <a:r>
              <a:rPr lang="fi-FI" sz="1000" dirty="0" err="1">
                <a:solidFill>
                  <a:schemeClr val="bg1"/>
                </a:solidFill>
              </a:rPr>
              <a:t>transform</a:t>
            </a:r>
            <a:r>
              <a:rPr lang="fi-FI" sz="1000" dirty="0">
                <a:solidFill>
                  <a:schemeClr val="bg1"/>
                </a:solidFill>
              </a:rPr>
              <a:t> into </a:t>
            </a:r>
            <a:r>
              <a:rPr lang="fi-FI" sz="1000" dirty="0" err="1">
                <a:solidFill>
                  <a:schemeClr val="bg1"/>
                </a:solidFill>
              </a:rPr>
              <a:t>agile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enterprises</a:t>
            </a:r>
            <a:endParaRPr lang="fi-FI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 err="1">
                <a:solidFill>
                  <a:schemeClr val="bg1"/>
                </a:solidFill>
              </a:rPr>
              <a:t>Large</a:t>
            </a:r>
            <a:r>
              <a:rPr lang="fi-FI" sz="1000" dirty="0">
                <a:solidFill>
                  <a:schemeClr val="bg1"/>
                </a:solidFill>
              </a:rPr>
              <a:t> organisational agile  </a:t>
            </a:r>
            <a:r>
              <a:rPr lang="fi-FI" sz="1000" dirty="0" err="1">
                <a:solidFill>
                  <a:schemeClr val="bg1"/>
                </a:solidFill>
              </a:rPr>
              <a:t>transformations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are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difficult</a:t>
            </a:r>
            <a:r>
              <a:rPr lang="fi-FI" sz="1000" dirty="0">
                <a:solidFill>
                  <a:schemeClr val="bg1"/>
                </a:solidFill>
              </a:rPr>
              <a:t>, and </a:t>
            </a:r>
            <a:r>
              <a:rPr lang="fi-FI" sz="1000" dirty="0" err="1">
                <a:solidFill>
                  <a:schemeClr val="bg1"/>
                </a:solidFill>
              </a:rPr>
              <a:t>little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research-based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evidence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exists</a:t>
            </a:r>
            <a:r>
              <a:rPr lang="fi-FI" sz="1000" dirty="0">
                <a:solidFill>
                  <a:schemeClr val="bg1"/>
                </a:solidFill>
              </a:rPr>
              <a:t> to </a:t>
            </a:r>
            <a:r>
              <a:rPr lang="fi-FI" sz="1000" dirty="0" err="1">
                <a:solidFill>
                  <a:schemeClr val="bg1"/>
                </a:solidFill>
              </a:rPr>
              <a:t>support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them</a:t>
            </a:r>
            <a:endParaRPr lang="fi-FI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 err="1">
                <a:solidFill>
                  <a:schemeClr val="bg1"/>
                </a:solidFill>
              </a:rPr>
              <a:t>Industries</a:t>
            </a:r>
            <a:r>
              <a:rPr lang="fi-FI" sz="1000" dirty="0">
                <a:solidFill>
                  <a:schemeClr val="bg1"/>
                </a:solidFill>
              </a:rPr>
              <a:t> are extremely </a:t>
            </a:r>
            <a:r>
              <a:rPr lang="fi-FI" sz="1000" dirty="0" err="1">
                <a:solidFill>
                  <a:schemeClr val="bg1"/>
                </a:solidFill>
              </a:rPr>
              <a:t>interested</a:t>
            </a:r>
            <a:r>
              <a:rPr lang="fi-FI" sz="1000" dirty="0">
                <a:solidFill>
                  <a:schemeClr val="bg1"/>
                </a:solidFill>
              </a:rPr>
              <a:t> in </a:t>
            </a:r>
            <a:r>
              <a:rPr lang="fi-FI" sz="1000" dirty="0" err="1">
                <a:solidFill>
                  <a:schemeClr val="bg1"/>
                </a:solidFill>
              </a:rPr>
              <a:t>scaling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agile</a:t>
            </a:r>
            <a:r>
              <a:rPr lang="fi-FI" sz="1000" dirty="0">
                <a:solidFill>
                  <a:schemeClr val="bg1"/>
                </a:solidFill>
              </a:rPr>
              <a:t>, and </a:t>
            </a:r>
            <a:r>
              <a:rPr lang="fi-FI" sz="1000" dirty="0" err="1">
                <a:solidFill>
                  <a:schemeClr val="bg1"/>
                </a:solidFill>
              </a:rPr>
              <a:t>scaling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frameworks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are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increasingly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being</a:t>
            </a:r>
            <a:r>
              <a:rPr lang="fi-FI" sz="1000" dirty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adopted</a:t>
            </a:r>
            <a:endParaRPr lang="fi-FI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00" dirty="0">
              <a:solidFill>
                <a:schemeClr val="bg1"/>
              </a:solidFill>
            </a:endParaRPr>
          </a:p>
          <a:p>
            <a:endParaRPr lang="fi-FI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00" dirty="0">
              <a:solidFill>
                <a:schemeClr val="bg1"/>
              </a:solidFill>
            </a:endParaRP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2002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399" y="849745"/>
            <a:ext cx="10058400" cy="4949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2851" y="1476498"/>
            <a:ext cx="9001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Research</a:t>
            </a:r>
            <a:r>
              <a:rPr lang="fi-FI" dirty="0">
                <a:solidFill>
                  <a:schemeClr val="bg1"/>
                </a:solidFill>
              </a:rPr>
              <a:t> Questions: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RQ1. </a:t>
            </a:r>
            <a:r>
              <a:rPr lang="fi-FI" dirty="0" err="1">
                <a:solidFill>
                  <a:schemeClr val="bg1"/>
                </a:solidFill>
              </a:rPr>
              <a:t>What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scaling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practices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exist</a:t>
            </a:r>
            <a:r>
              <a:rPr lang="fi-FI" dirty="0">
                <a:solidFill>
                  <a:schemeClr val="bg1"/>
                </a:solidFill>
              </a:rPr>
              <a:t> to </a:t>
            </a:r>
            <a:r>
              <a:rPr lang="fi-FI" dirty="0" err="1">
                <a:solidFill>
                  <a:schemeClr val="bg1"/>
                </a:solidFill>
              </a:rPr>
              <a:t>support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scaling</a:t>
            </a:r>
            <a:r>
              <a:rPr lang="fi-FI" dirty="0">
                <a:solidFill>
                  <a:schemeClr val="bg1"/>
                </a:solidFill>
              </a:rPr>
              <a:t> agile to large and distributed organisations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RQ2. </a:t>
            </a:r>
            <a:r>
              <a:rPr lang="fi-FI" dirty="0" smtClean="0">
                <a:solidFill>
                  <a:schemeClr val="bg1"/>
                </a:solidFill>
              </a:rPr>
              <a:t>What  </a:t>
            </a:r>
            <a:r>
              <a:rPr lang="fi-FI" dirty="0">
                <a:solidFill>
                  <a:schemeClr val="bg1"/>
                </a:solidFill>
              </a:rPr>
              <a:t>contextual and acceptance factors can be identified for adopting scaling frameworks?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RQ3. How </a:t>
            </a:r>
            <a:r>
              <a:rPr lang="fi-FI" dirty="0" err="1">
                <a:solidFill>
                  <a:schemeClr val="bg1"/>
                </a:solidFill>
              </a:rPr>
              <a:t>do</a:t>
            </a:r>
            <a:r>
              <a:rPr lang="fi-FI" dirty="0">
                <a:solidFill>
                  <a:schemeClr val="bg1"/>
                </a:solidFill>
              </a:rPr>
              <a:t> organisations implement scaling frameworks in large and distributed organisations?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RQ4. What are the challenges and </a:t>
            </a:r>
            <a:r>
              <a:rPr lang="fi-FI" dirty="0" smtClean="0">
                <a:solidFill>
                  <a:schemeClr val="bg1"/>
                </a:solidFill>
              </a:rPr>
              <a:t>success </a:t>
            </a:r>
            <a:r>
              <a:rPr lang="fi-FI" dirty="0">
                <a:solidFill>
                  <a:schemeClr val="bg1"/>
                </a:solidFill>
              </a:rPr>
              <a:t>factors for scaling agile?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RQ5. </a:t>
            </a:r>
            <a:r>
              <a:rPr lang="en-US" dirty="0">
                <a:solidFill>
                  <a:schemeClr val="bg1"/>
                </a:solidFill>
              </a:rPr>
              <a:t>How do organizations integrate non-development functions into their agile implementation to help achieve enterprise agile transformation?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9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331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24</cp:revision>
  <dcterms:created xsi:type="dcterms:W3CDTF">2017-10-10T12:40:42Z</dcterms:created>
  <dcterms:modified xsi:type="dcterms:W3CDTF">2017-10-12T09:59:50Z</dcterms:modified>
</cp:coreProperties>
</file>